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56"/>
  </p:notesMasterIdLst>
  <p:sldIdLst>
    <p:sldId id="257" r:id="rId3"/>
    <p:sldId id="258" r:id="rId4"/>
    <p:sldId id="308" r:id="rId5"/>
    <p:sldId id="317" r:id="rId6"/>
    <p:sldId id="307" r:id="rId7"/>
    <p:sldId id="309" r:id="rId8"/>
    <p:sldId id="282" r:id="rId9"/>
    <p:sldId id="313" r:id="rId10"/>
    <p:sldId id="266" r:id="rId11"/>
    <p:sldId id="259" r:id="rId12"/>
    <p:sldId id="260" r:id="rId13"/>
    <p:sldId id="312" r:id="rId14"/>
    <p:sldId id="286" r:id="rId15"/>
    <p:sldId id="311" r:id="rId16"/>
    <p:sldId id="261" r:id="rId17"/>
    <p:sldId id="263" r:id="rId18"/>
    <p:sldId id="262" r:id="rId19"/>
    <p:sldId id="267" r:id="rId20"/>
    <p:sldId id="284" r:id="rId21"/>
    <p:sldId id="285" r:id="rId22"/>
    <p:sldId id="283" r:id="rId23"/>
    <p:sldId id="270" r:id="rId24"/>
    <p:sldId id="271" r:id="rId25"/>
    <p:sldId id="272" r:id="rId26"/>
    <p:sldId id="273" r:id="rId27"/>
    <p:sldId id="274" r:id="rId28"/>
    <p:sldId id="280" r:id="rId29"/>
    <p:sldId id="275" r:id="rId30"/>
    <p:sldId id="276" r:id="rId31"/>
    <p:sldId id="281" r:id="rId32"/>
    <p:sldId id="288" r:id="rId33"/>
    <p:sldId id="289" r:id="rId34"/>
    <p:sldId id="290" r:id="rId35"/>
    <p:sldId id="291" r:id="rId36"/>
    <p:sldId id="292" r:id="rId37"/>
    <p:sldId id="293" r:id="rId38"/>
    <p:sldId id="294" r:id="rId39"/>
    <p:sldId id="295" r:id="rId40"/>
    <p:sldId id="315" r:id="rId41"/>
    <p:sldId id="296" r:id="rId42"/>
    <p:sldId id="297" r:id="rId43"/>
    <p:sldId id="314" r:id="rId44"/>
    <p:sldId id="298" r:id="rId45"/>
    <p:sldId id="299" r:id="rId46"/>
    <p:sldId id="300" r:id="rId47"/>
    <p:sldId id="301" r:id="rId48"/>
    <p:sldId id="302" r:id="rId49"/>
    <p:sldId id="303" r:id="rId50"/>
    <p:sldId id="305" r:id="rId51"/>
    <p:sldId id="306" r:id="rId52"/>
    <p:sldId id="319" r:id="rId53"/>
    <p:sldId id="321" r:id="rId54"/>
    <p:sldId id="277"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94660"/>
  </p:normalViewPr>
  <p:slideViewPr>
    <p:cSldViewPr>
      <p:cViewPr varScale="1">
        <p:scale>
          <a:sx n="70" d="100"/>
          <a:sy n="70" d="100"/>
        </p:scale>
        <p:origin x="140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16.emf"/><Relationship Id="rId7" Type="http://schemas.openxmlformats.org/officeDocument/2006/relationships/image" Target="../media/image20.emf"/><Relationship Id="rId2" Type="http://schemas.openxmlformats.org/officeDocument/2006/relationships/image" Target="../media/image15.emf"/><Relationship Id="rId1" Type="http://schemas.openxmlformats.org/officeDocument/2006/relationships/image" Target="../media/image14.emf"/><Relationship Id="rId6" Type="http://schemas.openxmlformats.org/officeDocument/2006/relationships/image" Target="../media/image19.emf"/><Relationship Id="rId11" Type="http://schemas.openxmlformats.org/officeDocument/2006/relationships/image" Target="../media/image24.emf"/><Relationship Id="rId5" Type="http://schemas.openxmlformats.org/officeDocument/2006/relationships/image" Target="../media/image18.emf"/><Relationship Id="rId10" Type="http://schemas.openxmlformats.org/officeDocument/2006/relationships/image" Target="../media/image23.emf"/><Relationship Id="rId4" Type="http://schemas.openxmlformats.org/officeDocument/2006/relationships/image" Target="../media/image17.emf"/><Relationship Id="rId9"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emf"/><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D50D36-2F7C-46FB-A055-4DB75EA76D0C}" type="datetimeFigureOut">
              <a:rPr lang="en-IE" smtClean="0"/>
              <a:t>17/01/2017</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280A46-F067-48F8-BF1F-A6D2B3361874}" type="slidenum">
              <a:rPr lang="en-IE" smtClean="0"/>
              <a:t>‹#›</a:t>
            </a:fld>
            <a:endParaRPr lang="en-IE"/>
          </a:p>
        </p:txBody>
      </p:sp>
    </p:spTree>
    <p:extLst>
      <p:ext uri="{BB962C8B-B14F-4D97-AF65-F5344CB8AC3E}">
        <p14:creationId xmlns:p14="http://schemas.microsoft.com/office/powerpoint/2010/main" val="952036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IE" smtClean="0">
              <a:latin typeface="Arial" pitchFamily="34" charset="0"/>
              <a:cs typeface="Arial"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E4CFECE-46F9-40D2-B299-23EC8BC9B9E2}" type="slidenum">
              <a:rPr lang="en-GB" smtClean="0"/>
              <a:pPr eaLnBrk="1" hangingPunct="1"/>
              <a:t>1</a:t>
            </a:fld>
            <a:endParaRPr lang="en-GB" smtClean="0"/>
          </a:p>
        </p:txBody>
      </p:sp>
    </p:spTree>
    <p:extLst>
      <p:ext uri="{BB962C8B-B14F-4D97-AF65-F5344CB8AC3E}">
        <p14:creationId xmlns:p14="http://schemas.microsoft.com/office/powerpoint/2010/main" val="931478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39D51C5-7A43-4133-8C58-E145B3B37F1E}" type="slidenum">
              <a:rPr lang="en-GB" smtClean="0"/>
              <a:pPr eaLnBrk="1" hangingPunct="1"/>
              <a:t>25</a:t>
            </a:fld>
            <a:endParaRPr lang="en-GB" smtClean="0"/>
          </a:p>
        </p:txBody>
      </p:sp>
    </p:spTree>
    <p:extLst>
      <p:ext uri="{BB962C8B-B14F-4D97-AF65-F5344CB8AC3E}">
        <p14:creationId xmlns:p14="http://schemas.microsoft.com/office/powerpoint/2010/main" val="3905024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9373B77-4961-418E-B13E-0A1B319A844B}" type="slidenum">
              <a:rPr lang="en-IE" smtClean="0"/>
              <a:pPr eaLnBrk="1" hangingPunct="1"/>
              <a:t>26</a:t>
            </a:fld>
            <a:endParaRPr lang="en-IE" smtClean="0"/>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latin typeface="Arial" charset="0"/>
              <a:cs typeface="Arial" charset="0"/>
            </a:endParaRPr>
          </a:p>
        </p:txBody>
      </p:sp>
    </p:spTree>
    <p:extLst>
      <p:ext uri="{BB962C8B-B14F-4D97-AF65-F5344CB8AC3E}">
        <p14:creationId xmlns:p14="http://schemas.microsoft.com/office/powerpoint/2010/main" val="1378953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9373B77-4961-418E-B13E-0A1B319A844B}" type="slidenum">
              <a:rPr lang="en-IE" smtClean="0"/>
              <a:pPr eaLnBrk="1" hangingPunct="1"/>
              <a:t>27</a:t>
            </a:fld>
            <a:endParaRPr lang="en-IE" smtClean="0"/>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latin typeface="Arial" charset="0"/>
              <a:cs typeface="Arial" charset="0"/>
            </a:endParaRPr>
          </a:p>
        </p:txBody>
      </p:sp>
    </p:spTree>
    <p:extLst>
      <p:ext uri="{BB962C8B-B14F-4D97-AF65-F5344CB8AC3E}">
        <p14:creationId xmlns:p14="http://schemas.microsoft.com/office/powerpoint/2010/main" val="3801069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8A5ABA5-29C4-4950-9D9A-7B5E328356F3}" type="slidenum">
              <a:rPr lang="en-GB" smtClean="0"/>
              <a:pPr eaLnBrk="1" hangingPunct="1"/>
              <a:t>28</a:t>
            </a:fld>
            <a:endParaRPr lang="en-GB" smtClean="0"/>
          </a:p>
        </p:txBody>
      </p:sp>
    </p:spTree>
    <p:extLst>
      <p:ext uri="{BB962C8B-B14F-4D97-AF65-F5344CB8AC3E}">
        <p14:creationId xmlns:p14="http://schemas.microsoft.com/office/powerpoint/2010/main" val="3952866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B29A7F1-E1C2-4A23-870C-71BCB4D5460F}" type="slidenum">
              <a:rPr lang="en-IE" smtClean="0"/>
              <a:pPr eaLnBrk="1" hangingPunct="1"/>
              <a:t>29</a:t>
            </a:fld>
            <a:endParaRPr lang="en-IE" smtClean="0"/>
          </a:p>
        </p:txBody>
      </p:sp>
    </p:spTree>
    <p:extLst>
      <p:ext uri="{BB962C8B-B14F-4D97-AF65-F5344CB8AC3E}">
        <p14:creationId xmlns:p14="http://schemas.microsoft.com/office/powerpoint/2010/main" val="1968105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29700" name="Slide Number Placeholder 3"/>
          <p:cNvSpPr>
            <a:spLocks noGrp="1"/>
          </p:cNvSpPr>
          <p:nvPr>
            <p:ph type="sldNum" sz="quarter" idx="5"/>
          </p:nvPr>
        </p:nvSpPr>
        <p:spPr bwMode="auto">
          <a:noFill/>
          <a:ln>
            <a:miter lim="800000"/>
            <a:headEnd/>
            <a:tailEnd/>
          </a:ln>
        </p:spPr>
        <p:txBody>
          <a:bodyPr/>
          <a:lstStyle/>
          <a:p>
            <a:fld id="{8211A689-D324-400B-B62B-8785CDD26686}" type="slidenum">
              <a:rPr lang="en-IE" smtClean="0">
                <a:latin typeface="Arial" charset="0"/>
              </a:rPr>
              <a:pPr/>
              <a:t>31</a:t>
            </a:fld>
            <a:endParaRPr lang="en-IE" smtClean="0">
              <a:latin typeface="Arial" charset="0"/>
            </a:endParaRPr>
          </a:p>
        </p:txBody>
      </p:sp>
    </p:spTree>
    <p:extLst>
      <p:ext uri="{BB962C8B-B14F-4D97-AF65-F5344CB8AC3E}">
        <p14:creationId xmlns:p14="http://schemas.microsoft.com/office/powerpoint/2010/main" val="2529259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942FBEC8-B3E6-4C63-A547-E0978A52EB37}" type="slidenum">
              <a:rPr lang="en-IE" smtClean="0"/>
              <a:pPr>
                <a:defRPr/>
              </a:pPr>
              <a:t>32</a:t>
            </a:fld>
            <a:endParaRPr lang="en-IE"/>
          </a:p>
        </p:txBody>
      </p:sp>
    </p:spTree>
    <p:extLst>
      <p:ext uri="{BB962C8B-B14F-4D97-AF65-F5344CB8AC3E}">
        <p14:creationId xmlns:p14="http://schemas.microsoft.com/office/powerpoint/2010/main" val="1777742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30724" name="Slide Number Placeholder 3"/>
          <p:cNvSpPr>
            <a:spLocks noGrp="1"/>
          </p:cNvSpPr>
          <p:nvPr>
            <p:ph type="sldNum" sz="quarter" idx="5"/>
          </p:nvPr>
        </p:nvSpPr>
        <p:spPr bwMode="auto">
          <a:noFill/>
          <a:ln>
            <a:miter lim="800000"/>
            <a:headEnd/>
            <a:tailEnd/>
          </a:ln>
        </p:spPr>
        <p:txBody>
          <a:bodyPr/>
          <a:lstStyle/>
          <a:p>
            <a:fld id="{87ECE513-B768-42D8-BCD3-8CFF27C8DD33}" type="slidenum">
              <a:rPr lang="en-IE" smtClean="0">
                <a:latin typeface="Arial" charset="0"/>
              </a:rPr>
              <a:pPr/>
              <a:t>33</a:t>
            </a:fld>
            <a:endParaRPr lang="en-IE" smtClean="0">
              <a:latin typeface="Arial" charset="0"/>
            </a:endParaRPr>
          </a:p>
        </p:txBody>
      </p:sp>
    </p:spTree>
    <p:extLst>
      <p:ext uri="{BB962C8B-B14F-4D97-AF65-F5344CB8AC3E}">
        <p14:creationId xmlns:p14="http://schemas.microsoft.com/office/powerpoint/2010/main" val="3817643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3174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85ACED9-4BA1-4408-BEC9-4CCCEF716ED4}" type="slidenum">
              <a:rPr lang="en-IE" sz="1200"/>
              <a:pPr algn="r"/>
              <a:t>34</a:t>
            </a:fld>
            <a:endParaRPr lang="en-IE" sz="1200"/>
          </a:p>
        </p:txBody>
      </p:sp>
    </p:spTree>
    <p:extLst>
      <p:ext uri="{BB962C8B-B14F-4D97-AF65-F5344CB8AC3E}">
        <p14:creationId xmlns:p14="http://schemas.microsoft.com/office/powerpoint/2010/main" val="3049654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3277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C05E7C5-A1A2-4B11-B702-C034A0FEDD0A}" type="slidenum">
              <a:rPr lang="en-IE" sz="1200"/>
              <a:pPr algn="r"/>
              <a:t>35</a:t>
            </a:fld>
            <a:endParaRPr lang="en-IE" sz="1200"/>
          </a:p>
        </p:txBody>
      </p:sp>
    </p:spTree>
    <p:extLst>
      <p:ext uri="{BB962C8B-B14F-4D97-AF65-F5344CB8AC3E}">
        <p14:creationId xmlns:p14="http://schemas.microsoft.com/office/powerpoint/2010/main" val="480488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IE" smtClean="0">
              <a:latin typeface="Arial" pitchFamily="34" charset="0"/>
              <a:cs typeface="Arial"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69FBC3F-618D-46DF-BC33-CA7B72324810}" type="slidenum">
              <a:rPr lang="en-GB" smtClean="0"/>
              <a:pPr eaLnBrk="1" hangingPunct="1"/>
              <a:t>2</a:t>
            </a:fld>
            <a:endParaRPr lang="en-GB" smtClean="0"/>
          </a:p>
        </p:txBody>
      </p:sp>
    </p:spTree>
    <p:extLst>
      <p:ext uri="{BB962C8B-B14F-4D97-AF65-F5344CB8AC3E}">
        <p14:creationId xmlns:p14="http://schemas.microsoft.com/office/powerpoint/2010/main" val="3206719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3379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757E26A-1B2E-49B8-9044-A37D5C991345}" type="slidenum">
              <a:rPr lang="en-IE" sz="1200"/>
              <a:pPr algn="r"/>
              <a:t>37</a:t>
            </a:fld>
            <a:endParaRPr lang="en-IE" sz="1200"/>
          </a:p>
        </p:txBody>
      </p:sp>
    </p:spTree>
    <p:extLst>
      <p:ext uri="{BB962C8B-B14F-4D97-AF65-F5344CB8AC3E}">
        <p14:creationId xmlns:p14="http://schemas.microsoft.com/office/powerpoint/2010/main" val="681259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r>
              <a:rPr lang="en-IE" dirty="0" smtClean="0">
                <a:ea typeface="ＭＳ Ｐゴシック" pitchFamily="34" charset="-128"/>
              </a:rPr>
              <a:t>Direct students to page 5 of the workbook for further information on the HEAR income limit. </a:t>
            </a:r>
          </a:p>
          <a:p>
            <a:r>
              <a:rPr lang="en-IE" dirty="0" smtClean="0">
                <a:ea typeface="ＭＳ Ｐゴシック" pitchFamily="34" charset="-128"/>
              </a:rPr>
              <a:t>Explain to students that there are 1000s of occupations in Ireland and we code occupations to determine if you meet this indicator. Applicants will not be able to know before coding if their parents occupation will meet this indicator. </a:t>
            </a:r>
          </a:p>
          <a:p>
            <a:r>
              <a:rPr lang="en-IE" dirty="0" smtClean="0">
                <a:ea typeface="ＭＳ Ｐゴシック" pitchFamily="34" charset="-128"/>
              </a:rPr>
              <a:t>Direct students to page 5 of the workbook for further information on the HEAR income limit. </a:t>
            </a:r>
          </a:p>
          <a:p>
            <a:r>
              <a:rPr lang="en-IE" dirty="0" smtClean="0">
                <a:ea typeface="ＭＳ Ｐゴシック" pitchFamily="34" charset="-128"/>
              </a:rPr>
              <a:t>Explain to students that there are 1000s of occupations in Ireland and we code occupations to determine if you meet this indicator. Applicants will not be able to know before coding if their parents occupation will meet this indicator. </a:t>
            </a:r>
          </a:p>
          <a:p>
            <a:pPr eaLnBrk="1" hangingPunct="1">
              <a:spcBef>
                <a:spcPct val="0"/>
              </a:spcBef>
            </a:pPr>
            <a:endParaRPr lang="en-IE" dirty="0" smtClean="0">
              <a:ea typeface="ＭＳ Ｐゴシック" pitchFamily="34" charset="-128"/>
            </a:endParaRPr>
          </a:p>
        </p:txBody>
      </p:sp>
      <p:sp>
        <p:nvSpPr>
          <p:cNvPr id="3482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640F6A3-5396-45B0-B271-A8BD4005F68C}" type="slidenum">
              <a:rPr lang="en-IE" sz="1200"/>
              <a:pPr algn="r"/>
              <a:t>38</a:t>
            </a:fld>
            <a:endParaRPr lang="en-IE" sz="1200"/>
          </a:p>
        </p:txBody>
      </p:sp>
    </p:spTree>
    <p:extLst>
      <p:ext uri="{BB962C8B-B14F-4D97-AF65-F5344CB8AC3E}">
        <p14:creationId xmlns:p14="http://schemas.microsoft.com/office/powerpoint/2010/main" val="2146246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3584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68A75B7-588B-4C23-A7FE-CF929873C925}" type="slidenum">
              <a:rPr lang="en-IE" sz="1200"/>
              <a:pPr algn="r"/>
              <a:t>40</a:t>
            </a:fld>
            <a:endParaRPr lang="en-IE" sz="1200"/>
          </a:p>
        </p:txBody>
      </p:sp>
    </p:spTree>
    <p:extLst>
      <p:ext uri="{BB962C8B-B14F-4D97-AF65-F5344CB8AC3E}">
        <p14:creationId xmlns:p14="http://schemas.microsoft.com/office/powerpoint/2010/main" val="68688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3789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73CEB81-9B4A-4957-BCDF-7F540F6AC931}" type="slidenum">
              <a:rPr lang="en-IE" sz="1200"/>
              <a:pPr algn="r"/>
              <a:t>41</a:t>
            </a:fld>
            <a:endParaRPr lang="en-IE" sz="1200"/>
          </a:p>
        </p:txBody>
      </p:sp>
    </p:spTree>
    <p:extLst>
      <p:ext uri="{BB962C8B-B14F-4D97-AF65-F5344CB8AC3E}">
        <p14:creationId xmlns:p14="http://schemas.microsoft.com/office/powerpoint/2010/main" val="2742060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8A5ABA5-29C4-4950-9D9A-7B5E328356F3}" type="slidenum">
              <a:rPr lang="en-GB" smtClean="0"/>
              <a:pPr eaLnBrk="1" hangingPunct="1"/>
              <a:t>42</a:t>
            </a:fld>
            <a:endParaRPr lang="en-GB" smtClean="0"/>
          </a:p>
        </p:txBody>
      </p:sp>
    </p:spTree>
    <p:extLst>
      <p:ext uri="{BB962C8B-B14F-4D97-AF65-F5344CB8AC3E}">
        <p14:creationId xmlns:p14="http://schemas.microsoft.com/office/powerpoint/2010/main" val="39917313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47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BC84D176-23D8-4456-8D4A-3FAAF36E2B56}" type="slidenum">
              <a:rPr lang="en-IE" sz="1200"/>
              <a:pPr algn="r"/>
              <a:t>43</a:t>
            </a:fld>
            <a:endParaRPr lang="en-IE" sz="1200"/>
          </a:p>
        </p:txBody>
      </p:sp>
    </p:spTree>
    <p:extLst>
      <p:ext uri="{BB962C8B-B14F-4D97-AF65-F5344CB8AC3E}">
        <p14:creationId xmlns:p14="http://schemas.microsoft.com/office/powerpoint/2010/main" val="37884869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4813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8CE5C9A-ADEA-4002-9B1B-A51C70EDEEB0}" type="slidenum">
              <a:rPr lang="en-IE" sz="1200"/>
              <a:pPr algn="r"/>
              <a:t>44</a:t>
            </a:fld>
            <a:endParaRPr lang="en-IE" sz="1200"/>
          </a:p>
        </p:txBody>
      </p:sp>
    </p:spTree>
    <p:extLst>
      <p:ext uri="{BB962C8B-B14F-4D97-AF65-F5344CB8AC3E}">
        <p14:creationId xmlns:p14="http://schemas.microsoft.com/office/powerpoint/2010/main" val="29261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491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CFCD2F0-DF8A-48FE-B2AF-5977ECDF3D91}" type="slidenum">
              <a:rPr lang="en-IE" sz="1200"/>
              <a:pPr algn="r"/>
              <a:t>45</a:t>
            </a:fld>
            <a:endParaRPr lang="en-IE" sz="1200"/>
          </a:p>
        </p:txBody>
      </p:sp>
    </p:spTree>
    <p:extLst>
      <p:ext uri="{BB962C8B-B14F-4D97-AF65-F5344CB8AC3E}">
        <p14:creationId xmlns:p14="http://schemas.microsoft.com/office/powerpoint/2010/main" val="4281039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501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A41E928-FBB6-4C1C-AB0B-2EEE3DC811DF}" type="slidenum">
              <a:rPr lang="en-IE" sz="1200"/>
              <a:pPr algn="r"/>
              <a:t>46</a:t>
            </a:fld>
            <a:endParaRPr lang="en-IE" sz="1200"/>
          </a:p>
        </p:txBody>
      </p:sp>
    </p:spTree>
    <p:extLst>
      <p:ext uri="{BB962C8B-B14F-4D97-AF65-F5344CB8AC3E}">
        <p14:creationId xmlns:p14="http://schemas.microsoft.com/office/powerpoint/2010/main" val="28152619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5120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7FA0395-7C5D-471A-BC8A-B800EF315297}" type="slidenum">
              <a:rPr lang="en-IE" sz="1200"/>
              <a:pPr algn="r"/>
              <a:t>47</a:t>
            </a:fld>
            <a:endParaRPr lang="en-IE" sz="1200"/>
          </a:p>
        </p:txBody>
      </p:sp>
    </p:spTree>
    <p:extLst>
      <p:ext uri="{BB962C8B-B14F-4D97-AF65-F5344CB8AC3E}">
        <p14:creationId xmlns:p14="http://schemas.microsoft.com/office/powerpoint/2010/main" val="1213909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IE" smtClean="0">
              <a:latin typeface="Arial" pitchFamily="34" charset="0"/>
              <a:cs typeface="Arial"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6018505-F57D-4229-A3F6-8A957923EF26}" type="slidenum">
              <a:rPr lang="en-GB" smtClean="0"/>
              <a:pPr eaLnBrk="1" hangingPunct="1"/>
              <a:t>10</a:t>
            </a:fld>
            <a:endParaRPr lang="en-GB" smtClean="0"/>
          </a:p>
        </p:txBody>
      </p:sp>
    </p:spTree>
    <p:extLst>
      <p:ext uri="{BB962C8B-B14F-4D97-AF65-F5344CB8AC3E}">
        <p14:creationId xmlns:p14="http://schemas.microsoft.com/office/powerpoint/2010/main" val="1276394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ea typeface="ＭＳ Ｐゴシック" pitchFamily="34" charset="-128"/>
            </a:endParaRPr>
          </a:p>
        </p:txBody>
      </p:sp>
      <p:sp>
        <p:nvSpPr>
          <p:cNvPr id="5222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7D849DA-1C41-48CD-BBCF-53E31F07EF4B}" type="slidenum">
              <a:rPr lang="en-IE" sz="1200"/>
              <a:pPr algn="r"/>
              <a:t>48</a:t>
            </a:fld>
            <a:endParaRPr lang="en-IE" sz="1200"/>
          </a:p>
        </p:txBody>
      </p:sp>
    </p:spTree>
    <p:extLst>
      <p:ext uri="{BB962C8B-B14F-4D97-AF65-F5344CB8AC3E}">
        <p14:creationId xmlns:p14="http://schemas.microsoft.com/office/powerpoint/2010/main" val="1481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IE" smtClean="0">
              <a:latin typeface="Arial" pitchFamily="34" charset="0"/>
              <a:cs typeface="Arial"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2EE862-8321-46FF-A75D-079872527833}" type="slidenum">
              <a:rPr lang="en-GB" smtClean="0"/>
              <a:pPr eaLnBrk="1" hangingPunct="1"/>
              <a:t>11</a:t>
            </a:fld>
            <a:endParaRPr lang="en-GB" smtClean="0"/>
          </a:p>
        </p:txBody>
      </p:sp>
    </p:spTree>
    <p:extLst>
      <p:ext uri="{BB962C8B-B14F-4D97-AF65-F5344CB8AC3E}">
        <p14:creationId xmlns:p14="http://schemas.microsoft.com/office/powerpoint/2010/main" val="2874406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IE" smtClean="0">
              <a:latin typeface="Arial" pitchFamily="34" charset="0"/>
              <a:cs typeface="Arial"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7D76C91-83FE-4C2A-8E9D-50BF7EE33F6A}" type="slidenum">
              <a:rPr lang="en-GB" smtClean="0"/>
              <a:pPr eaLnBrk="1" hangingPunct="1"/>
              <a:t>15</a:t>
            </a:fld>
            <a:endParaRPr lang="en-GB" smtClean="0"/>
          </a:p>
        </p:txBody>
      </p:sp>
    </p:spTree>
    <p:extLst>
      <p:ext uri="{BB962C8B-B14F-4D97-AF65-F5344CB8AC3E}">
        <p14:creationId xmlns:p14="http://schemas.microsoft.com/office/powerpoint/2010/main" val="516897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IE" smtClean="0">
              <a:latin typeface="Arial" pitchFamily="34" charset="0"/>
              <a:cs typeface="Arial"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731E272-ABE4-43C7-9236-8B33DFFB411E}" type="slidenum">
              <a:rPr lang="en-GB" smtClean="0"/>
              <a:pPr eaLnBrk="1" hangingPunct="1"/>
              <a:t>17</a:t>
            </a:fld>
            <a:endParaRPr lang="en-GB" smtClean="0"/>
          </a:p>
        </p:txBody>
      </p:sp>
    </p:spTree>
    <p:extLst>
      <p:ext uri="{BB962C8B-B14F-4D97-AF65-F5344CB8AC3E}">
        <p14:creationId xmlns:p14="http://schemas.microsoft.com/office/powerpoint/2010/main" val="2688084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9CCF789-5499-478D-9E17-FBAE39364768}" type="slidenum">
              <a:rPr lang="en-GB" smtClean="0"/>
              <a:pPr eaLnBrk="1" hangingPunct="1"/>
              <a:t>18</a:t>
            </a:fld>
            <a:endParaRPr lang="en-GB" smtClean="0"/>
          </a:p>
        </p:txBody>
      </p:sp>
    </p:spTree>
    <p:extLst>
      <p:ext uri="{BB962C8B-B14F-4D97-AF65-F5344CB8AC3E}">
        <p14:creationId xmlns:p14="http://schemas.microsoft.com/office/powerpoint/2010/main" val="3406633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A9FB608-D7DB-4D92-905B-F69C60845581}" type="slidenum">
              <a:rPr lang="en-GB" smtClean="0"/>
              <a:pPr eaLnBrk="1" hangingPunct="1"/>
              <a:t>23</a:t>
            </a:fld>
            <a:endParaRPr lang="en-GB" smtClean="0"/>
          </a:p>
        </p:txBody>
      </p:sp>
      <p:sp>
        <p:nvSpPr>
          <p:cNvPr id="37891" name="Text Box 2"/>
          <p:cNvSpPr txBox="1">
            <a:spLocks noChangeArrowheads="1"/>
          </p:cNvSpPr>
          <p:nvPr/>
        </p:nvSpPr>
        <p:spPr bwMode="auto">
          <a:xfrm>
            <a:off x="990600" y="303213"/>
            <a:ext cx="4876800" cy="36576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IE"/>
          </a:p>
        </p:txBody>
      </p:sp>
      <p:sp>
        <p:nvSpPr>
          <p:cNvPr id="37892" name="Rectangle 3"/>
          <p:cNvSpPr>
            <a:spLocks noGrp="1" noChangeArrowheads="1"/>
          </p:cNvSpPr>
          <p:nvPr>
            <p:ph type="body"/>
          </p:nvPr>
        </p:nvSpPr>
        <p:spPr bwMode="auto">
          <a:xfrm>
            <a:off x="914400" y="4343400"/>
            <a:ext cx="50292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1538070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2B59688-8C4F-46F2-91C6-98D24AB10C28}" type="slidenum">
              <a:rPr lang="en-GB" smtClean="0"/>
              <a:pPr eaLnBrk="1" hangingPunct="1"/>
              <a:t>24</a:t>
            </a:fld>
            <a:endParaRPr lang="en-GB" smtClean="0"/>
          </a:p>
        </p:txBody>
      </p:sp>
      <p:sp>
        <p:nvSpPr>
          <p:cNvPr id="38915" name="Text Box 2"/>
          <p:cNvSpPr txBox="1">
            <a:spLocks noChangeArrowheads="1"/>
          </p:cNvSpPr>
          <p:nvPr/>
        </p:nvSpPr>
        <p:spPr bwMode="auto">
          <a:xfrm>
            <a:off x="990600" y="303213"/>
            <a:ext cx="4876800" cy="36576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IE"/>
          </a:p>
        </p:txBody>
      </p:sp>
      <p:sp>
        <p:nvSpPr>
          <p:cNvPr id="38916" name="Text Box 3"/>
          <p:cNvSpPr>
            <a:spLocks noGrp="1" noChangeArrowheads="1"/>
          </p:cNvSpPr>
          <p:nvPr>
            <p:ph type="body"/>
          </p:nvPr>
        </p:nvSpPr>
        <p:spPr bwMode="auto">
          <a:xfrm>
            <a:off x="503238" y="4316413"/>
            <a:ext cx="5856287" cy="414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defTabSz="449263" eaLnBrk="1" hangingPunct="1">
              <a:lnSpc>
                <a:spcPct val="95000"/>
              </a:lnSpc>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mtClean="0">
              <a:ea typeface="Arial Unicode MS" pitchFamily="34" charset="-128"/>
              <a:cs typeface="Arial Unicode MS" pitchFamily="34" charset="-128"/>
            </a:endParaRPr>
          </a:p>
          <a:p>
            <a:pPr defTabSz="449263" eaLnBrk="1" hangingPunct="1">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mtClean="0">
              <a:ea typeface="Arial Unicode MS" pitchFamily="34" charset="-128"/>
              <a:cs typeface="Arial Unicode MS" pitchFamily="34" charset="-128"/>
            </a:endParaRPr>
          </a:p>
        </p:txBody>
      </p:sp>
    </p:spTree>
    <p:extLst>
      <p:ext uri="{BB962C8B-B14F-4D97-AF65-F5344CB8AC3E}">
        <p14:creationId xmlns:p14="http://schemas.microsoft.com/office/powerpoint/2010/main" val="351154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C3E94206-4B4B-40A3-B794-B78C694B4722}" type="datetimeFigureOut">
              <a:rPr lang="en-IE" smtClean="0"/>
              <a:t>17/01/2017</a:t>
            </a:fld>
            <a:endParaRPr lang="en-IE"/>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IE"/>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9C000EFC-C108-47BA-B14E-FCDFCC13E9F2}" type="slidenum">
              <a:rPr lang="en-IE" smtClean="0"/>
              <a:t>‹#›</a:t>
            </a:fld>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3E94206-4B4B-40A3-B794-B78C694B4722}" type="datetimeFigureOut">
              <a:rPr lang="en-IE" smtClean="0"/>
              <a:t>17/01/2017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000EFC-C108-47BA-B14E-FCDFCC13E9F2}" type="slidenum">
              <a:rPr lang="en-IE" smtClean="0"/>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3E94206-4B4B-40A3-B794-B78C694B4722}" type="datetimeFigureOut">
              <a:rPr lang="en-IE" smtClean="0"/>
              <a:t>17/01/2017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000EFC-C108-47BA-B14E-FCDFCC13E9F2}" type="slidenum">
              <a:rPr lang="en-IE" smtClean="0"/>
              <a:t>‹#›</a:t>
            </a:fld>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981200"/>
            <a:ext cx="8229600" cy="3886200"/>
          </a:xfrm>
        </p:spPr>
        <p:txBody>
          <a:bodyPr>
            <a:normAutofit/>
          </a:bodyPr>
          <a:lstStyle/>
          <a:p>
            <a:pPr lvl="0"/>
            <a:endParaRPr lang="en-IE" noProof="0" smtClean="0"/>
          </a:p>
        </p:txBody>
      </p:sp>
      <p:sp>
        <p:nvSpPr>
          <p:cNvPr id="4" name="Date Placeholder 9"/>
          <p:cNvSpPr>
            <a:spLocks noGrp="1"/>
          </p:cNvSpPr>
          <p:nvPr>
            <p:ph type="dt" sz="half" idx="10"/>
          </p:nvPr>
        </p:nvSpPr>
        <p:spPr/>
        <p:txBody>
          <a:bodyPr/>
          <a:lstStyle>
            <a:lvl1pPr>
              <a:defRPr/>
            </a:lvl1pPr>
          </a:lstStyle>
          <a:p>
            <a:pPr>
              <a:defRPr/>
            </a:pPr>
            <a:endParaRPr lang="en-GB"/>
          </a:p>
        </p:txBody>
      </p:sp>
      <p:sp>
        <p:nvSpPr>
          <p:cNvPr id="5" name="Footer Placeholder 21"/>
          <p:cNvSpPr>
            <a:spLocks noGrp="1"/>
          </p:cNvSpPr>
          <p:nvPr>
            <p:ph type="ftr" sz="quarter" idx="11"/>
          </p:nvPr>
        </p:nvSpPr>
        <p:spPr/>
        <p:txBody>
          <a:bodyPr/>
          <a:lstStyle>
            <a:lvl1pPr>
              <a:defRPr/>
            </a:lvl1pPr>
          </a:lstStyle>
          <a:p>
            <a:pPr>
              <a:defRPr/>
            </a:pPr>
            <a:endParaRPr lang="en-GB"/>
          </a:p>
        </p:txBody>
      </p:sp>
      <p:sp>
        <p:nvSpPr>
          <p:cNvPr id="6" name="Slide Number Placeholder 17"/>
          <p:cNvSpPr>
            <a:spLocks noGrp="1"/>
          </p:cNvSpPr>
          <p:nvPr>
            <p:ph type="sldNum" sz="quarter" idx="12"/>
          </p:nvPr>
        </p:nvSpPr>
        <p:spPr/>
        <p:txBody>
          <a:bodyPr/>
          <a:lstStyle>
            <a:lvl1pPr>
              <a:defRPr/>
            </a:lvl1pPr>
          </a:lstStyle>
          <a:p>
            <a:pPr>
              <a:defRPr/>
            </a:pPr>
            <a:fld id="{25B83C6D-9457-4352-85CB-8D7473C2E21C}" type="slidenum">
              <a:rPr lang="en-GB"/>
              <a:pPr>
                <a:defRPr/>
              </a:pPr>
              <a:t>‹#›</a:t>
            </a:fld>
            <a:endParaRPr lang="en-GB"/>
          </a:p>
        </p:txBody>
      </p:sp>
    </p:spTree>
    <p:extLst>
      <p:ext uri="{BB962C8B-B14F-4D97-AF65-F5344CB8AC3E}">
        <p14:creationId xmlns:p14="http://schemas.microsoft.com/office/powerpoint/2010/main" val="3410758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85ADF5F-4AFE-432A-BF1C-25B30CEA883F}" type="datetimeFigureOut">
              <a:rPr lang="en-IE" smtClean="0"/>
              <a:pPr/>
              <a:t>17/01/2017</a:t>
            </a:fld>
            <a:endParaRPr lang="en-IE"/>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E">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E62B943-6AEB-40EA-8E01-40FC5F7A0A7F}" type="slidenum">
              <a:rPr lang="en-IE" smtClean="0"/>
              <a:pPr/>
              <a:t>‹#›</a:t>
            </a:fld>
            <a:endParaRPr lang="en-IE"/>
          </a:p>
        </p:txBody>
      </p:sp>
    </p:spTree>
    <p:extLst>
      <p:ext uri="{BB962C8B-B14F-4D97-AF65-F5344CB8AC3E}">
        <p14:creationId xmlns:p14="http://schemas.microsoft.com/office/powerpoint/2010/main" val="371870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5" name="Footer Placeholder 4"/>
          <p:cNvSpPr>
            <a:spLocks noGrp="1"/>
          </p:cNvSpPr>
          <p:nvPr>
            <p:ph type="ftr" sz="quarter" idx="11"/>
          </p:nvPr>
        </p:nvSpPr>
        <p:spPr/>
        <p:txBody>
          <a:bodyPr/>
          <a:lstStyle>
            <a:extLst/>
          </a:lstStyle>
          <a:p>
            <a:endParaRPr lang="en-IE">
              <a:solidFill>
                <a:prstClr val="black"/>
              </a:solidFill>
            </a:endParaRPr>
          </a:p>
        </p:txBody>
      </p:sp>
      <p:sp>
        <p:nvSpPr>
          <p:cNvPr id="6" name="Slide Number Placeholder 5"/>
          <p:cNvSpPr>
            <a:spLocks noGrp="1"/>
          </p:cNvSpPr>
          <p:nvPr>
            <p:ph type="sldNum" sz="quarter" idx="12"/>
          </p:nvPr>
        </p:nvSpPr>
        <p:spPr/>
        <p:txBody>
          <a:bodyPr/>
          <a:lstStyle>
            <a:extLst/>
          </a:lstStyle>
          <a:p>
            <a:fld id="{EE62B943-6AEB-40EA-8E01-40FC5F7A0A7F}" type="slidenum">
              <a:rPr lang="en-IE" smtClean="0">
                <a:solidFill>
                  <a:prstClr val="black"/>
                </a:solidFill>
              </a:rPr>
              <a:pPr/>
              <a:t>‹#›</a:t>
            </a:fld>
            <a:endParaRPr lang="en-IE">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495844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85ADF5F-4AFE-432A-BF1C-25B30CEA883F}" type="datetimeFigureOut">
              <a:rPr lang="en-IE" smtClean="0">
                <a:solidFill>
                  <a:prstClr val="white"/>
                </a:solidFill>
              </a:rPr>
              <a:pPr/>
              <a:t>17/01/2017</a:t>
            </a:fld>
            <a:endParaRPr lang="en-IE">
              <a:solidFill>
                <a:prstClr val="white"/>
              </a:solidFill>
            </a:endParaRPr>
          </a:p>
        </p:txBody>
      </p:sp>
      <p:sp>
        <p:nvSpPr>
          <p:cNvPr id="5" name="Footer Placeholder 4"/>
          <p:cNvSpPr>
            <a:spLocks noGrp="1"/>
          </p:cNvSpPr>
          <p:nvPr>
            <p:ph type="ftr" sz="quarter" idx="11"/>
          </p:nvPr>
        </p:nvSpPr>
        <p:spPr/>
        <p:txBody>
          <a:bodyPr/>
          <a:lstStyle>
            <a:extLst/>
          </a:lstStyle>
          <a:p>
            <a:endParaRPr lang="en-IE">
              <a:solidFill>
                <a:prstClr val="white"/>
              </a:solidFill>
            </a:endParaRPr>
          </a:p>
        </p:txBody>
      </p:sp>
      <p:sp>
        <p:nvSpPr>
          <p:cNvPr id="6" name="Slide Number Placeholder 5"/>
          <p:cNvSpPr>
            <a:spLocks noGrp="1"/>
          </p:cNvSpPr>
          <p:nvPr>
            <p:ph type="sldNum" sz="quarter" idx="12"/>
          </p:nvPr>
        </p:nvSpPr>
        <p:spPr/>
        <p:txBody>
          <a:bodyPr/>
          <a:lstStyle>
            <a:extLst/>
          </a:lstStyle>
          <a:p>
            <a:fld id="{EE62B943-6AEB-40EA-8E01-40FC5F7A0A7F}" type="slidenum">
              <a:rPr lang="en-IE" smtClean="0">
                <a:solidFill>
                  <a:prstClr val="white"/>
                </a:solidFill>
              </a:rPr>
              <a:pPr/>
              <a:t>‹#›</a:t>
            </a:fld>
            <a:endParaRPr lang="en-IE">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634184442"/>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85ADF5F-4AFE-432A-BF1C-25B30CEA883F}" type="datetimeFigureOut">
              <a:rPr lang="en-IE" smtClean="0">
                <a:solidFill>
                  <a:prstClr val="white"/>
                </a:solidFill>
              </a:rPr>
              <a:pPr/>
              <a:t>17/01/2017</a:t>
            </a:fld>
            <a:endParaRPr lang="en-IE">
              <a:solidFill>
                <a:prstClr val="white"/>
              </a:solidFill>
            </a:endParaRPr>
          </a:p>
        </p:txBody>
      </p:sp>
      <p:sp>
        <p:nvSpPr>
          <p:cNvPr id="6" name="Footer Placeholder 5"/>
          <p:cNvSpPr>
            <a:spLocks noGrp="1"/>
          </p:cNvSpPr>
          <p:nvPr>
            <p:ph type="ftr" sz="quarter" idx="11"/>
          </p:nvPr>
        </p:nvSpPr>
        <p:spPr/>
        <p:txBody>
          <a:bodyPr/>
          <a:lstStyle>
            <a:extLst/>
          </a:lstStyle>
          <a:p>
            <a:endParaRPr lang="en-IE">
              <a:solidFill>
                <a:prstClr val="white"/>
              </a:solidFill>
            </a:endParaRPr>
          </a:p>
        </p:txBody>
      </p:sp>
      <p:sp>
        <p:nvSpPr>
          <p:cNvPr id="7" name="Slide Number Placeholder 6"/>
          <p:cNvSpPr>
            <a:spLocks noGrp="1"/>
          </p:cNvSpPr>
          <p:nvPr>
            <p:ph type="sldNum" sz="quarter" idx="12"/>
          </p:nvPr>
        </p:nvSpPr>
        <p:spPr/>
        <p:txBody>
          <a:bodyPr/>
          <a:lstStyle>
            <a:extLst/>
          </a:lstStyle>
          <a:p>
            <a:fld id="{EE62B943-6AEB-40EA-8E01-40FC5F7A0A7F}" type="slidenum">
              <a:rPr lang="en-IE" smtClean="0">
                <a:solidFill>
                  <a:prstClr val="white"/>
                </a:solidFill>
              </a:rPr>
              <a:pPr/>
              <a:t>‹#›</a:t>
            </a:fld>
            <a:endParaRPr lang="en-IE">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4260252211"/>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8" name="Footer Placeholder 7"/>
          <p:cNvSpPr>
            <a:spLocks noGrp="1"/>
          </p:cNvSpPr>
          <p:nvPr>
            <p:ph type="ftr" sz="quarter" idx="11"/>
          </p:nvPr>
        </p:nvSpPr>
        <p:spPr/>
        <p:txBody>
          <a:bodyPr/>
          <a:lstStyle>
            <a:extLst/>
          </a:lstStyle>
          <a:p>
            <a:endParaRPr lang="en-IE">
              <a:solidFill>
                <a:prstClr val="black"/>
              </a:solidFill>
            </a:endParaRPr>
          </a:p>
        </p:txBody>
      </p:sp>
      <p:sp>
        <p:nvSpPr>
          <p:cNvPr id="9" name="Slide Number Placeholder 8"/>
          <p:cNvSpPr>
            <a:spLocks noGrp="1"/>
          </p:cNvSpPr>
          <p:nvPr>
            <p:ph type="sldNum" sz="quarter" idx="12"/>
          </p:nvPr>
        </p:nvSpPr>
        <p:spPr/>
        <p:txBody>
          <a:bodyPr/>
          <a:lstStyle>
            <a:extLst/>
          </a:lstStyle>
          <a:p>
            <a:fld id="{EE62B943-6AEB-40EA-8E01-40FC5F7A0A7F}" type="slidenum">
              <a:rPr lang="en-IE" smtClean="0">
                <a:solidFill>
                  <a:prstClr val="black"/>
                </a:solidFill>
              </a:rPr>
              <a:pPr/>
              <a:t>‹#›</a:t>
            </a:fld>
            <a:endParaRPr lang="en-IE">
              <a:solidFill>
                <a:prstClr val="black"/>
              </a:solidFill>
            </a:endParaRPr>
          </a:p>
        </p:txBody>
      </p:sp>
    </p:spTree>
    <p:extLst>
      <p:ext uri="{BB962C8B-B14F-4D97-AF65-F5344CB8AC3E}">
        <p14:creationId xmlns:p14="http://schemas.microsoft.com/office/powerpoint/2010/main" val="401201199"/>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85ADF5F-4AFE-432A-BF1C-25B30CEA883F}" type="datetimeFigureOut">
              <a:rPr lang="en-IE" smtClean="0">
                <a:solidFill>
                  <a:prstClr val="white"/>
                </a:solidFill>
              </a:rPr>
              <a:pPr/>
              <a:t>17/01/2017</a:t>
            </a:fld>
            <a:endParaRPr lang="en-IE">
              <a:solidFill>
                <a:prstClr val="white"/>
              </a:solidFill>
            </a:endParaRPr>
          </a:p>
        </p:txBody>
      </p:sp>
      <p:sp>
        <p:nvSpPr>
          <p:cNvPr id="4" name="Footer Placeholder 3"/>
          <p:cNvSpPr>
            <a:spLocks noGrp="1"/>
          </p:cNvSpPr>
          <p:nvPr>
            <p:ph type="ftr" sz="quarter" idx="11"/>
          </p:nvPr>
        </p:nvSpPr>
        <p:spPr/>
        <p:txBody>
          <a:bodyPr/>
          <a:lstStyle>
            <a:extLst/>
          </a:lstStyle>
          <a:p>
            <a:endParaRPr lang="en-IE">
              <a:solidFill>
                <a:prstClr val="white"/>
              </a:solidFill>
            </a:endParaRPr>
          </a:p>
        </p:txBody>
      </p:sp>
      <p:sp>
        <p:nvSpPr>
          <p:cNvPr id="5" name="Slide Number Placeholder 4"/>
          <p:cNvSpPr>
            <a:spLocks noGrp="1"/>
          </p:cNvSpPr>
          <p:nvPr>
            <p:ph type="sldNum" sz="quarter" idx="12"/>
          </p:nvPr>
        </p:nvSpPr>
        <p:spPr/>
        <p:txBody>
          <a:bodyPr/>
          <a:lstStyle>
            <a:extLst/>
          </a:lstStyle>
          <a:p>
            <a:fld id="{EE62B943-6AEB-40EA-8E01-40FC5F7A0A7F}" type="slidenum">
              <a:rPr lang="en-IE" smtClean="0">
                <a:solidFill>
                  <a:prstClr val="white"/>
                </a:solidFill>
              </a:rPr>
              <a:pPr/>
              <a:t>‹#›</a:t>
            </a:fld>
            <a:endParaRPr lang="en-IE">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498638346"/>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3" name="Footer Placeholder 2"/>
          <p:cNvSpPr>
            <a:spLocks noGrp="1"/>
          </p:cNvSpPr>
          <p:nvPr>
            <p:ph type="ftr" sz="quarter" idx="11"/>
          </p:nvPr>
        </p:nvSpPr>
        <p:spPr/>
        <p:txBody>
          <a:bodyPr/>
          <a:lstStyle>
            <a:extLst/>
          </a:lstStyle>
          <a:p>
            <a:endParaRPr lang="en-IE">
              <a:solidFill>
                <a:prstClr val="black"/>
              </a:solidFill>
            </a:endParaRPr>
          </a:p>
        </p:txBody>
      </p:sp>
      <p:sp>
        <p:nvSpPr>
          <p:cNvPr id="4" name="Slide Number Placeholder 3"/>
          <p:cNvSpPr>
            <a:spLocks noGrp="1"/>
          </p:cNvSpPr>
          <p:nvPr>
            <p:ph type="sldNum" sz="quarter" idx="12"/>
          </p:nvPr>
        </p:nvSpPr>
        <p:spPr/>
        <p:txBody>
          <a:bodyPr/>
          <a:lstStyle>
            <a:extLst/>
          </a:lstStyle>
          <a:p>
            <a:fld id="{EE62B943-6AEB-40EA-8E01-40FC5F7A0A7F}" type="slidenum">
              <a:rPr lang="en-IE" smtClean="0">
                <a:solidFill>
                  <a:prstClr val="black"/>
                </a:solidFill>
              </a:rPr>
              <a:pPr/>
              <a:t>‹#›</a:t>
            </a:fld>
            <a:endParaRPr lang="en-IE">
              <a:solidFill>
                <a:prstClr val="black"/>
              </a:solidFill>
            </a:endParaRPr>
          </a:p>
        </p:txBody>
      </p:sp>
    </p:spTree>
    <p:extLst>
      <p:ext uri="{BB962C8B-B14F-4D97-AF65-F5344CB8AC3E}">
        <p14:creationId xmlns:p14="http://schemas.microsoft.com/office/powerpoint/2010/main" val="1246743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C3E94206-4B4B-40A3-B794-B78C694B4722}" type="datetimeFigureOut">
              <a:rPr lang="en-IE" smtClean="0"/>
              <a:t>17/01/2017</a:t>
            </a:fld>
            <a:endParaRPr lang="en-IE"/>
          </a:p>
        </p:txBody>
      </p:sp>
      <p:sp>
        <p:nvSpPr>
          <p:cNvPr id="9" name="Slide Number Placeholder 8"/>
          <p:cNvSpPr>
            <a:spLocks noGrp="1"/>
          </p:cNvSpPr>
          <p:nvPr>
            <p:ph type="sldNum" sz="quarter" idx="15"/>
          </p:nvPr>
        </p:nvSpPr>
        <p:spPr/>
        <p:txBody>
          <a:bodyPr rtlCol="0"/>
          <a:lstStyle/>
          <a:p>
            <a:fld id="{9C000EFC-C108-47BA-B14E-FCDFCC13E9F2}" type="slidenum">
              <a:rPr lang="en-IE" smtClean="0"/>
              <a:t>‹#›</a:t>
            </a:fld>
            <a:endParaRPr lang="en-IE"/>
          </a:p>
        </p:txBody>
      </p:sp>
      <p:sp>
        <p:nvSpPr>
          <p:cNvPr id="10" name="Footer Placeholder 9"/>
          <p:cNvSpPr>
            <a:spLocks noGrp="1"/>
          </p:cNvSpPr>
          <p:nvPr>
            <p:ph type="ftr" sz="quarter" idx="16"/>
          </p:nvPr>
        </p:nvSpPr>
        <p:spPr/>
        <p:txBody>
          <a:bodyPr rtlCol="0"/>
          <a:lstStyle/>
          <a:p>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6" name="Footer Placeholder 5"/>
          <p:cNvSpPr>
            <a:spLocks noGrp="1"/>
          </p:cNvSpPr>
          <p:nvPr>
            <p:ph type="ftr" sz="quarter" idx="11"/>
          </p:nvPr>
        </p:nvSpPr>
        <p:spPr/>
        <p:txBody>
          <a:bodyPr/>
          <a:lstStyle>
            <a:extLst/>
          </a:lstStyle>
          <a:p>
            <a:endParaRPr lang="en-IE">
              <a:solidFill>
                <a:prstClr val="black"/>
              </a:solidFill>
            </a:endParaRPr>
          </a:p>
        </p:txBody>
      </p:sp>
      <p:sp>
        <p:nvSpPr>
          <p:cNvPr id="7" name="Slide Number Placeholder 6"/>
          <p:cNvSpPr>
            <a:spLocks noGrp="1"/>
          </p:cNvSpPr>
          <p:nvPr>
            <p:ph type="sldNum" sz="quarter" idx="12"/>
          </p:nvPr>
        </p:nvSpPr>
        <p:spPr/>
        <p:txBody>
          <a:bodyPr/>
          <a:lstStyle>
            <a:extLst/>
          </a:lstStyle>
          <a:p>
            <a:fld id="{EE62B943-6AEB-40EA-8E01-40FC5F7A0A7F}" type="slidenum">
              <a:rPr lang="en-IE" smtClean="0">
                <a:solidFill>
                  <a:prstClr val="black"/>
                </a:solidFill>
              </a:rPr>
              <a:pPr/>
              <a:t>‹#›</a:t>
            </a:fld>
            <a:endParaRPr lang="en-IE">
              <a:solidFill>
                <a:prstClr val="black"/>
              </a:solidFill>
            </a:endParaRPr>
          </a:p>
        </p:txBody>
      </p:sp>
    </p:spTree>
    <p:extLst>
      <p:ext uri="{BB962C8B-B14F-4D97-AF65-F5344CB8AC3E}">
        <p14:creationId xmlns:p14="http://schemas.microsoft.com/office/powerpoint/2010/main" val="1114508143"/>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85ADF5F-4AFE-432A-BF1C-25B30CEA883F}" type="datetimeFigureOut">
              <a:rPr lang="en-IE" smtClean="0">
                <a:solidFill>
                  <a:prstClr val="white"/>
                </a:solidFill>
              </a:rPr>
              <a:pPr/>
              <a:t>17/01/2017</a:t>
            </a:fld>
            <a:endParaRPr lang="en-IE">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E">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E62B943-6AEB-40EA-8E01-40FC5F7A0A7F}" type="slidenum">
              <a:rPr lang="en-IE" smtClean="0">
                <a:solidFill>
                  <a:prstClr val="white"/>
                </a:solidFill>
              </a:rPr>
              <a:pPr/>
              <a:t>‹#›</a:t>
            </a:fld>
            <a:endParaRPr lang="en-IE">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2971463759"/>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5" name="Footer Placeholder 4"/>
          <p:cNvSpPr>
            <a:spLocks noGrp="1"/>
          </p:cNvSpPr>
          <p:nvPr>
            <p:ph type="ftr" sz="quarter" idx="11"/>
          </p:nvPr>
        </p:nvSpPr>
        <p:spPr/>
        <p:txBody>
          <a:bodyPr/>
          <a:lstStyle>
            <a:extLst/>
          </a:lstStyle>
          <a:p>
            <a:endParaRPr lang="en-IE">
              <a:solidFill>
                <a:prstClr val="black"/>
              </a:solidFill>
            </a:endParaRPr>
          </a:p>
        </p:txBody>
      </p:sp>
      <p:sp>
        <p:nvSpPr>
          <p:cNvPr id="6" name="Slide Number Placeholder 5"/>
          <p:cNvSpPr>
            <a:spLocks noGrp="1"/>
          </p:cNvSpPr>
          <p:nvPr>
            <p:ph type="sldNum" sz="quarter" idx="12"/>
          </p:nvPr>
        </p:nvSpPr>
        <p:spPr/>
        <p:txBody>
          <a:bodyPr/>
          <a:lstStyle>
            <a:extLst/>
          </a:lstStyle>
          <a:p>
            <a:fld id="{EE62B943-6AEB-40EA-8E01-40FC5F7A0A7F}" type="slidenum">
              <a:rPr lang="en-IE" smtClean="0">
                <a:solidFill>
                  <a:prstClr val="black"/>
                </a:solidFill>
              </a:rPr>
              <a:pPr/>
              <a:t>‹#›</a:t>
            </a:fld>
            <a:endParaRPr lang="en-IE">
              <a:solidFill>
                <a:prstClr val="black"/>
              </a:solidFill>
            </a:endParaRPr>
          </a:p>
        </p:txBody>
      </p:sp>
    </p:spTree>
    <p:extLst>
      <p:ext uri="{BB962C8B-B14F-4D97-AF65-F5344CB8AC3E}">
        <p14:creationId xmlns:p14="http://schemas.microsoft.com/office/powerpoint/2010/main" val="1878349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5" name="Footer Placeholder 4"/>
          <p:cNvSpPr>
            <a:spLocks noGrp="1"/>
          </p:cNvSpPr>
          <p:nvPr>
            <p:ph type="ftr" sz="quarter" idx="11"/>
          </p:nvPr>
        </p:nvSpPr>
        <p:spPr/>
        <p:txBody>
          <a:bodyPr/>
          <a:lstStyle>
            <a:extLst/>
          </a:lstStyle>
          <a:p>
            <a:endParaRPr lang="en-IE">
              <a:solidFill>
                <a:prstClr val="black"/>
              </a:solidFill>
            </a:endParaRPr>
          </a:p>
        </p:txBody>
      </p:sp>
      <p:sp>
        <p:nvSpPr>
          <p:cNvPr id="6" name="Slide Number Placeholder 5"/>
          <p:cNvSpPr>
            <a:spLocks noGrp="1"/>
          </p:cNvSpPr>
          <p:nvPr>
            <p:ph type="sldNum" sz="quarter" idx="12"/>
          </p:nvPr>
        </p:nvSpPr>
        <p:spPr/>
        <p:txBody>
          <a:bodyPr/>
          <a:lstStyle>
            <a:extLst/>
          </a:lstStyle>
          <a:p>
            <a:fld id="{EE62B943-6AEB-40EA-8E01-40FC5F7A0A7F}" type="slidenum">
              <a:rPr lang="en-IE" smtClean="0">
                <a:solidFill>
                  <a:prstClr val="black"/>
                </a:solidFill>
              </a:rPr>
              <a:pPr/>
              <a:t>‹#›</a:t>
            </a:fld>
            <a:endParaRPr lang="en-IE">
              <a:solidFill>
                <a:prstClr val="black"/>
              </a:solidFill>
            </a:endParaRPr>
          </a:p>
        </p:txBody>
      </p:sp>
    </p:spTree>
    <p:extLst>
      <p:ext uri="{BB962C8B-B14F-4D97-AF65-F5344CB8AC3E}">
        <p14:creationId xmlns:p14="http://schemas.microsoft.com/office/powerpoint/2010/main" val="1933110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C3E94206-4B4B-40A3-B794-B78C694B4722}" type="datetimeFigureOut">
              <a:rPr lang="en-IE" smtClean="0"/>
              <a:t>17/01/2017</a:t>
            </a:fld>
            <a:endParaRPr lang="en-IE"/>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IE"/>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9C000EFC-C108-47BA-B14E-FCDFCC13E9F2}" type="slidenum">
              <a:rPr lang="en-IE" smtClean="0"/>
              <a:t>‹#›</a:t>
            </a:fld>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3E94206-4B4B-40A3-B794-B78C694B4722}" type="datetimeFigureOut">
              <a:rPr lang="en-IE" smtClean="0"/>
              <a:t>17/01/2017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C000EFC-C108-47BA-B14E-FCDFCC13E9F2}" type="slidenum">
              <a:rPr lang="en-IE" smtClean="0"/>
              <a:t>‹#›</a:t>
            </a:fld>
            <a:endParaRPr lang="en-IE"/>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C3E94206-4B4B-40A3-B794-B78C694B4722}" type="datetimeFigureOut">
              <a:rPr lang="en-IE" smtClean="0"/>
              <a:t>17/01/2017</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9C000EFC-C108-47BA-B14E-FCDFCC13E9F2}" type="slidenum">
              <a:rPr lang="en-IE" smtClean="0"/>
              <a:t>‹#›</a:t>
            </a:fld>
            <a:endParaRPr lang="en-IE"/>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C3E94206-4B4B-40A3-B794-B78C694B4722}" type="datetimeFigureOut">
              <a:rPr lang="en-IE" smtClean="0"/>
              <a:t>17/01/2017</a:t>
            </a:fld>
            <a:endParaRPr lang="en-IE"/>
          </a:p>
        </p:txBody>
      </p:sp>
      <p:sp>
        <p:nvSpPr>
          <p:cNvPr id="7" name="Slide Number Placeholder 6"/>
          <p:cNvSpPr>
            <a:spLocks noGrp="1"/>
          </p:cNvSpPr>
          <p:nvPr>
            <p:ph type="sldNum" sz="quarter" idx="11"/>
          </p:nvPr>
        </p:nvSpPr>
        <p:spPr/>
        <p:txBody>
          <a:bodyPr rtlCol="0"/>
          <a:lstStyle/>
          <a:p>
            <a:fld id="{9C000EFC-C108-47BA-B14E-FCDFCC13E9F2}" type="slidenum">
              <a:rPr lang="en-IE" smtClean="0"/>
              <a:t>‹#›</a:t>
            </a:fld>
            <a:endParaRPr lang="en-IE"/>
          </a:p>
        </p:txBody>
      </p:sp>
      <p:sp>
        <p:nvSpPr>
          <p:cNvPr id="8" name="Footer Placeholder 7"/>
          <p:cNvSpPr>
            <a:spLocks noGrp="1"/>
          </p:cNvSpPr>
          <p:nvPr>
            <p:ph type="ftr" sz="quarter" idx="12"/>
          </p:nvPr>
        </p:nvSpPr>
        <p:spPr/>
        <p:txBody>
          <a:bodyPr rtlCol="0"/>
          <a:lstStyle/>
          <a:p>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E94206-4B4B-40A3-B794-B78C694B4722}" type="datetimeFigureOut">
              <a:rPr lang="en-IE" smtClean="0"/>
              <a:t>17/01/2017</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9C000EFC-C108-47BA-B14E-FCDFCC13E9F2}" type="slidenum">
              <a:rPr lang="en-IE" smtClean="0"/>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C3E94206-4B4B-40A3-B794-B78C694B4722}" type="datetimeFigureOut">
              <a:rPr lang="en-IE" smtClean="0"/>
              <a:t>17/01/2017</a:t>
            </a:fld>
            <a:endParaRPr lang="en-IE"/>
          </a:p>
        </p:txBody>
      </p:sp>
      <p:sp>
        <p:nvSpPr>
          <p:cNvPr id="22" name="Slide Number Placeholder 21"/>
          <p:cNvSpPr>
            <a:spLocks noGrp="1"/>
          </p:cNvSpPr>
          <p:nvPr>
            <p:ph type="sldNum" sz="quarter" idx="15"/>
          </p:nvPr>
        </p:nvSpPr>
        <p:spPr/>
        <p:txBody>
          <a:bodyPr rtlCol="0"/>
          <a:lstStyle/>
          <a:p>
            <a:fld id="{9C000EFC-C108-47BA-B14E-FCDFCC13E9F2}" type="slidenum">
              <a:rPr lang="en-IE" smtClean="0"/>
              <a:t>‹#›</a:t>
            </a:fld>
            <a:endParaRPr lang="en-IE"/>
          </a:p>
        </p:txBody>
      </p:sp>
      <p:sp>
        <p:nvSpPr>
          <p:cNvPr id="23" name="Footer Placeholder 22"/>
          <p:cNvSpPr>
            <a:spLocks noGrp="1"/>
          </p:cNvSpPr>
          <p:nvPr>
            <p:ph type="ftr" sz="quarter" idx="16"/>
          </p:nvPr>
        </p:nvSpPr>
        <p:spPr/>
        <p:txBody>
          <a:bodyPr rtlCol="0"/>
          <a:lstStyle/>
          <a:p>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C3E94206-4B4B-40A3-B794-B78C694B4722}" type="datetimeFigureOut">
              <a:rPr lang="en-IE" smtClean="0"/>
              <a:t>17/01/2017</a:t>
            </a:fld>
            <a:endParaRPr lang="en-IE"/>
          </a:p>
        </p:txBody>
      </p:sp>
      <p:sp>
        <p:nvSpPr>
          <p:cNvPr id="18" name="Slide Number Placeholder 17"/>
          <p:cNvSpPr>
            <a:spLocks noGrp="1"/>
          </p:cNvSpPr>
          <p:nvPr>
            <p:ph type="sldNum" sz="quarter" idx="11"/>
          </p:nvPr>
        </p:nvSpPr>
        <p:spPr/>
        <p:txBody>
          <a:bodyPr rtlCol="0"/>
          <a:lstStyle/>
          <a:p>
            <a:fld id="{9C000EFC-C108-47BA-B14E-FCDFCC13E9F2}" type="slidenum">
              <a:rPr lang="en-IE" smtClean="0"/>
              <a:t>‹#›</a:t>
            </a:fld>
            <a:endParaRPr lang="en-IE"/>
          </a:p>
        </p:txBody>
      </p:sp>
      <p:sp>
        <p:nvSpPr>
          <p:cNvPr id="21" name="Footer Placeholder 20"/>
          <p:cNvSpPr>
            <a:spLocks noGrp="1"/>
          </p:cNvSpPr>
          <p:nvPr>
            <p:ph type="ftr" sz="quarter" idx="12"/>
          </p:nvPr>
        </p:nvSpPr>
        <p:spPr/>
        <p:txBody>
          <a:bodyPr rtlCol="0"/>
          <a:lstStyle/>
          <a:p>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3E94206-4B4B-40A3-B794-B78C694B4722}" type="datetimeFigureOut">
              <a:rPr lang="en-IE" smtClean="0"/>
              <a:t>17/01/2017</a:t>
            </a:fld>
            <a:endParaRPr lang="en-IE"/>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IE"/>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9C000EFC-C108-47BA-B14E-FCDFCC13E9F2}" type="slidenum">
              <a:rPr lang="en-IE" smtClean="0"/>
              <a:t>‹#›</a:t>
            </a:fld>
            <a:endParaRPr lang="en-I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85ADF5F-4AFE-432A-BF1C-25B30CEA883F}" type="datetimeFigureOut">
              <a:rPr lang="en-IE" smtClean="0">
                <a:solidFill>
                  <a:prstClr val="black"/>
                </a:solidFill>
              </a:rPr>
              <a:pPr/>
              <a:t>17/01/2017</a:t>
            </a:fld>
            <a:endParaRPr lang="en-IE">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E">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E62B943-6AEB-40EA-8E01-40FC5F7A0A7F}" type="slidenum">
              <a:rPr lang="en-IE" smtClean="0">
                <a:solidFill>
                  <a:prstClr val="black"/>
                </a:solidFill>
              </a:rPr>
              <a:pPr/>
              <a:t>‹#›</a:t>
            </a:fld>
            <a:endParaRPr lang="en-IE">
              <a:solidFill>
                <a:prstClr val="black"/>
              </a:solidFill>
            </a:endParaRPr>
          </a:p>
        </p:txBody>
      </p:sp>
    </p:spTree>
    <p:extLst>
      <p:ext uri="{BB962C8B-B14F-4D97-AF65-F5344CB8AC3E}">
        <p14:creationId xmlns:p14="http://schemas.microsoft.com/office/powerpoint/2010/main" val="46059136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15.emf"/><Relationship Id="rId13" Type="http://schemas.openxmlformats.org/officeDocument/2006/relationships/oleObject" Target="../embeddings/Microsoft_Excel_97-2003_Worksheet3.xls"/><Relationship Id="rId18" Type="http://schemas.openxmlformats.org/officeDocument/2006/relationships/oleObject" Target="../embeddings/oleObject6.bin"/><Relationship Id="rId26" Type="http://schemas.openxmlformats.org/officeDocument/2006/relationships/image" Target="../media/image21.emf"/><Relationship Id="rId3" Type="http://schemas.openxmlformats.org/officeDocument/2006/relationships/notesSlide" Target="../notesSlides/notesSlide11.xml"/><Relationship Id="rId21" Type="http://schemas.openxmlformats.org/officeDocument/2006/relationships/oleObject" Target="../embeddings/oleObject7.bin"/><Relationship Id="rId34" Type="http://schemas.openxmlformats.org/officeDocument/2006/relationships/oleObject" Target="../embeddings/Microsoft_Excel_97-2003_Worksheet10.xls"/><Relationship Id="rId7" Type="http://schemas.openxmlformats.org/officeDocument/2006/relationships/oleObject" Target="../embeddings/Microsoft_Excel_97-2003_Worksheet1.xls"/><Relationship Id="rId12" Type="http://schemas.openxmlformats.org/officeDocument/2006/relationships/oleObject" Target="../embeddings/oleObject4.bin"/><Relationship Id="rId17" Type="http://schemas.openxmlformats.org/officeDocument/2006/relationships/image" Target="../media/image18.emf"/><Relationship Id="rId25" Type="http://schemas.openxmlformats.org/officeDocument/2006/relationships/oleObject" Target="../embeddings/Microsoft_Excel_97-2003_Worksheet7.xls"/><Relationship Id="rId33" Type="http://schemas.openxmlformats.org/officeDocument/2006/relationships/oleObject" Target="../embeddings/oleObject11.bin"/><Relationship Id="rId2" Type="http://schemas.openxmlformats.org/officeDocument/2006/relationships/slideLayout" Target="../slideLayouts/slideLayout7.xml"/><Relationship Id="rId16" Type="http://schemas.openxmlformats.org/officeDocument/2006/relationships/oleObject" Target="../embeddings/Microsoft_Excel_97-2003_Worksheet4.xls"/><Relationship Id="rId20" Type="http://schemas.openxmlformats.org/officeDocument/2006/relationships/image" Target="../media/image19.emf"/><Relationship Id="rId29" Type="http://schemas.openxmlformats.org/officeDocument/2006/relationships/image" Target="../media/image22.emf"/><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6.emf"/><Relationship Id="rId24" Type="http://schemas.openxmlformats.org/officeDocument/2006/relationships/oleObject" Target="../embeddings/oleObject8.bin"/><Relationship Id="rId32" Type="http://schemas.openxmlformats.org/officeDocument/2006/relationships/image" Target="../media/image23.emf"/><Relationship Id="rId5" Type="http://schemas.openxmlformats.org/officeDocument/2006/relationships/image" Target="../media/image14.emf"/><Relationship Id="rId15" Type="http://schemas.openxmlformats.org/officeDocument/2006/relationships/oleObject" Target="../embeddings/oleObject5.bin"/><Relationship Id="rId23" Type="http://schemas.openxmlformats.org/officeDocument/2006/relationships/image" Target="../media/image20.emf"/><Relationship Id="rId28" Type="http://schemas.openxmlformats.org/officeDocument/2006/relationships/oleObject" Target="../embeddings/Microsoft_Excel_97-2003_Worksheet8.xls"/><Relationship Id="rId10" Type="http://schemas.openxmlformats.org/officeDocument/2006/relationships/oleObject" Target="../embeddings/Microsoft_Excel_97-2003_Worksheet2.xls"/><Relationship Id="rId19" Type="http://schemas.openxmlformats.org/officeDocument/2006/relationships/oleObject" Target="../embeddings/Microsoft_Excel_97-2003_Worksheet5.xls"/><Relationship Id="rId31" Type="http://schemas.openxmlformats.org/officeDocument/2006/relationships/oleObject" Target="../embeddings/Microsoft_Excel_97-2003_Worksheet9.xls"/><Relationship Id="rId4" Type="http://schemas.openxmlformats.org/officeDocument/2006/relationships/oleObject" Target="../embeddings/oleObject1.bin"/><Relationship Id="rId9" Type="http://schemas.openxmlformats.org/officeDocument/2006/relationships/oleObject" Target="../embeddings/oleObject3.bin"/><Relationship Id="rId14" Type="http://schemas.openxmlformats.org/officeDocument/2006/relationships/image" Target="../media/image17.emf"/><Relationship Id="rId22" Type="http://schemas.openxmlformats.org/officeDocument/2006/relationships/oleObject" Target="../embeddings/Microsoft_Excel_97-2003_Worksheet6.xls"/><Relationship Id="rId27" Type="http://schemas.openxmlformats.org/officeDocument/2006/relationships/oleObject" Target="../embeddings/oleObject9.bin"/><Relationship Id="rId30" Type="http://schemas.openxmlformats.org/officeDocument/2006/relationships/oleObject" Target="../embeddings/oleObject10.bin"/><Relationship Id="rId35" Type="http://schemas.openxmlformats.org/officeDocument/2006/relationships/image" Target="../media/image24.emf"/></Relationships>
</file>

<file path=ppt/slides/_rels/slide27.xml.rels><?xml version="1.0" encoding="UTF-8" standalone="yes"?>
<Relationships xmlns="http://schemas.openxmlformats.org/package/2006/relationships"><Relationship Id="rId8" Type="http://schemas.openxmlformats.org/officeDocument/2006/relationships/oleObject" Target="../embeddings/Microsoft_Excel_97-2003_Worksheet12.xls"/><Relationship Id="rId3" Type="http://schemas.openxmlformats.org/officeDocument/2006/relationships/notesSlide" Target="../notesSlides/notesSlide12.xml"/><Relationship Id="rId7" Type="http://schemas.openxmlformats.org/officeDocument/2006/relationships/oleObject" Target="../embeddings/oleObject13.bin"/><Relationship Id="rId12" Type="http://schemas.openxmlformats.org/officeDocument/2006/relationships/image" Target="../media/image24.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5.emf"/><Relationship Id="rId11" Type="http://schemas.openxmlformats.org/officeDocument/2006/relationships/oleObject" Target="../embeddings/Microsoft_Excel_97-2003_Worksheet13.xls"/><Relationship Id="rId5" Type="http://schemas.openxmlformats.org/officeDocument/2006/relationships/oleObject" Target="../embeddings/Microsoft_Excel_97-2003_Worksheet11.xls"/><Relationship Id="rId10" Type="http://schemas.openxmlformats.org/officeDocument/2006/relationships/oleObject" Target="../embeddings/oleObject14.bin"/><Relationship Id="rId4" Type="http://schemas.openxmlformats.org/officeDocument/2006/relationships/oleObject" Target="../embeddings/oleObject12.bin"/><Relationship Id="rId9" Type="http://schemas.openxmlformats.org/officeDocument/2006/relationships/image" Target="../media/image16.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careersportal.ie/" TargetMode="External"/><Relationship Id="rId2" Type="http://schemas.openxmlformats.org/officeDocument/2006/relationships/hyperlink" Target="http://www.qualifax.ie/"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https://www.youtube.com/watch?v=34Gq9PijbWk&amp;t=2s"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9.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1.emf"/></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studentfinance.ie/" TargetMode="Externa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hyperlink" Target="http://www.grantsonline.ie/" TargetMode="External"/><Relationship Id="rId4" Type="http://schemas.openxmlformats.org/officeDocument/2006/relationships/hyperlink" Target="http://www.susi.ie/"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cao.i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4869160"/>
            <a:ext cx="4680520" cy="16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7" name="Rectangle 3"/>
          <p:cNvSpPr>
            <a:spLocks noGrp="1" noChangeArrowheads="1"/>
          </p:cNvSpPr>
          <p:nvPr>
            <p:ph type="subTitle" idx="1"/>
          </p:nvPr>
        </p:nvSpPr>
        <p:spPr>
          <a:xfrm>
            <a:off x="1475657" y="981075"/>
            <a:ext cx="7250832" cy="4608513"/>
          </a:xfrm>
        </p:spPr>
        <p:txBody>
          <a:bodyPr>
            <a:noAutofit/>
          </a:bodyPr>
          <a:lstStyle/>
          <a:p>
            <a:pPr eaLnBrk="1" fontAlgn="auto" hangingPunct="1">
              <a:spcAft>
                <a:spcPts val="0"/>
              </a:spcAft>
              <a:buFont typeface="Wingdings"/>
              <a:buNone/>
              <a:defRPr/>
            </a:pPr>
            <a:endParaRPr lang="en-IE" sz="800" dirty="0"/>
          </a:p>
          <a:p>
            <a:pPr eaLnBrk="1" fontAlgn="auto" hangingPunct="1">
              <a:spcAft>
                <a:spcPts val="0"/>
              </a:spcAft>
              <a:buFont typeface="Wingdings"/>
              <a:buNone/>
              <a:defRPr/>
            </a:pPr>
            <a:endParaRPr lang="en-IE" sz="800" dirty="0" smtClean="0"/>
          </a:p>
          <a:p>
            <a:pPr eaLnBrk="1" fontAlgn="auto" hangingPunct="1">
              <a:spcAft>
                <a:spcPts val="0"/>
              </a:spcAft>
              <a:buFont typeface="Wingdings"/>
              <a:buNone/>
              <a:defRPr/>
            </a:pPr>
            <a:endParaRPr lang="en-IE" sz="800" dirty="0"/>
          </a:p>
          <a:p>
            <a:pPr eaLnBrk="1" fontAlgn="auto" hangingPunct="1">
              <a:lnSpc>
                <a:spcPct val="170000"/>
              </a:lnSpc>
              <a:spcAft>
                <a:spcPts val="0"/>
              </a:spcAft>
              <a:buFont typeface="Wingdings"/>
              <a:buNone/>
              <a:defRPr/>
            </a:pPr>
            <a:endParaRPr lang="en-IE" sz="800" dirty="0" smtClean="0"/>
          </a:p>
          <a:p>
            <a:pPr algn="ctr" eaLnBrk="1" fontAlgn="auto" hangingPunct="1">
              <a:lnSpc>
                <a:spcPct val="170000"/>
              </a:lnSpc>
              <a:spcAft>
                <a:spcPts val="0"/>
              </a:spcAft>
              <a:buFont typeface="Wingdings"/>
              <a:buNone/>
              <a:defRPr/>
            </a:pPr>
            <a:r>
              <a:rPr lang="en-IE" sz="4000" i="1" dirty="0" smtClean="0">
                <a:solidFill>
                  <a:schemeClr val="tx1"/>
                </a:solidFill>
                <a:effectLst>
                  <a:outerShdw blurRad="38100" dist="38100" dir="2700000" algn="tl">
                    <a:srgbClr val="000000">
                      <a:alpha val="43137"/>
                    </a:srgbClr>
                  </a:outerShdw>
                </a:effectLst>
              </a:rPr>
              <a:t>CAO and General Information on Leaving Certificate</a:t>
            </a:r>
            <a:endParaRPr lang="en-IE" sz="4000" i="1" dirty="0">
              <a:solidFill>
                <a:schemeClr val="tx1"/>
              </a:solidFill>
              <a:effectLst>
                <a:outerShdw blurRad="38100" dist="38100" dir="2700000" algn="tl">
                  <a:srgbClr val="000000">
                    <a:alpha val="43137"/>
                  </a:srgbClr>
                </a:outerShdw>
              </a:effectLst>
            </a:endParaRPr>
          </a:p>
          <a:p>
            <a:pPr eaLnBrk="1" fontAlgn="auto" hangingPunct="1">
              <a:spcAft>
                <a:spcPts val="0"/>
              </a:spcAft>
              <a:buFont typeface="Wingdings"/>
              <a:buNone/>
              <a:defRPr/>
            </a:pPr>
            <a:endParaRPr lang="en-IE" sz="800" dirty="0" smtClean="0"/>
          </a:p>
          <a:p>
            <a:pPr eaLnBrk="1" fontAlgn="auto" hangingPunct="1">
              <a:spcAft>
                <a:spcPts val="0"/>
              </a:spcAft>
              <a:buFont typeface="Wingdings"/>
              <a:buNone/>
              <a:defRPr/>
            </a:pPr>
            <a:endParaRPr lang="en-IE" sz="800" dirty="0"/>
          </a:p>
          <a:p>
            <a:pPr eaLnBrk="1" fontAlgn="auto" hangingPunct="1">
              <a:spcAft>
                <a:spcPts val="0"/>
              </a:spcAft>
              <a:buFont typeface="Wingdings"/>
              <a:buNone/>
              <a:defRPr/>
            </a:pPr>
            <a:endParaRPr lang="en-IE" sz="800" dirty="0" smtClean="0"/>
          </a:p>
          <a:p>
            <a:pPr algn="r" eaLnBrk="1" fontAlgn="auto" hangingPunct="1">
              <a:spcAft>
                <a:spcPts val="0"/>
              </a:spcAft>
              <a:buFont typeface="Wingdings"/>
              <a:buNone/>
              <a:defRPr/>
            </a:pPr>
            <a:r>
              <a:rPr lang="en-IE" sz="800" dirty="0" smtClean="0"/>
              <a:t>Miss </a:t>
            </a:r>
            <a:r>
              <a:rPr lang="en-IE" sz="800" dirty="0" err="1" smtClean="0"/>
              <a:t>Mc</a:t>
            </a:r>
            <a:r>
              <a:rPr lang="en-IE" sz="800" dirty="0" smtClean="0"/>
              <a:t> Ardle </a:t>
            </a:r>
          </a:p>
          <a:p>
            <a:pPr algn="r" eaLnBrk="1" fontAlgn="auto" hangingPunct="1">
              <a:spcAft>
                <a:spcPts val="0"/>
              </a:spcAft>
              <a:buFont typeface="Wingdings"/>
              <a:buNone/>
              <a:defRPr/>
            </a:pPr>
            <a:r>
              <a:rPr lang="en-IE" sz="800" dirty="0" smtClean="0"/>
              <a:t>Guidance Counsellor </a:t>
            </a:r>
          </a:p>
          <a:p>
            <a:pPr algn="r" eaLnBrk="1" fontAlgn="auto" hangingPunct="1">
              <a:spcAft>
                <a:spcPts val="0"/>
              </a:spcAft>
              <a:buFont typeface="Wingdings"/>
              <a:buNone/>
              <a:defRPr/>
            </a:pPr>
            <a:r>
              <a:rPr lang="en-IE" sz="800" dirty="0" smtClean="0"/>
              <a:t>aislingmcardle@stkevinscc.ie</a:t>
            </a:r>
          </a:p>
          <a:p>
            <a:pPr algn="r" eaLnBrk="1" fontAlgn="auto" hangingPunct="1">
              <a:spcAft>
                <a:spcPts val="0"/>
              </a:spcAft>
              <a:buFont typeface="Wingdings"/>
              <a:buNone/>
              <a:defRPr/>
            </a:pPr>
            <a:endParaRPr lang="en-GB" sz="800" dirty="0" smtClean="0"/>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188641"/>
            <a:ext cx="2758763"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188641"/>
            <a:ext cx="1431925"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7207" y="315461"/>
            <a:ext cx="2627784" cy="1546560"/>
          </a:xfrm>
          <a:prstGeom prst="rect">
            <a:avLst/>
          </a:prstGeom>
        </p:spPr>
      </p:pic>
    </p:spTree>
    <p:extLst>
      <p:ext uri="{BB962C8B-B14F-4D97-AF65-F5344CB8AC3E}">
        <p14:creationId xmlns:p14="http://schemas.microsoft.com/office/powerpoint/2010/main" val="154054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260350"/>
            <a:ext cx="8229600" cy="1143000"/>
          </a:xfrm>
        </p:spPr>
        <p:txBody>
          <a:bodyPr/>
          <a:lstStyle/>
          <a:p>
            <a:pPr eaLnBrk="1" fontAlgn="auto" hangingPunct="1">
              <a:spcAft>
                <a:spcPts val="0"/>
              </a:spcAft>
              <a:defRPr/>
            </a:pPr>
            <a:r>
              <a:rPr lang="en-IE" smtClean="0"/>
              <a:t>Minimum entry requirements</a:t>
            </a:r>
            <a:endParaRPr lang="en-GB" smtClean="0"/>
          </a:p>
        </p:txBody>
      </p:sp>
      <p:sp>
        <p:nvSpPr>
          <p:cNvPr id="9219" name="Rectangle 3"/>
          <p:cNvSpPr>
            <a:spLocks noGrp="1" noChangeArrowheads="1"/>
          </p:cNvSpPr>
          <p:nvPr>
            <p:ph sz="quarter" idx="1"/>
          </p:nvPr>
        </p:nvSpPr>
        <p:spPr>
          <a:xfrm>
            <a:off x="457200" y="1412875"/>
            <a:ext cx="8229600" cy="4911725"/>
          </a:xfrm>
        </p:spPr>
        <p:txBody>
          <a:bodyPr>
            <a:normAutofit lnSpcReduction="10000"/>
          </a:bodyPr>
          <a:lstStyle/>
          <a:p>
            <a:pPr algn="ctr" eaLnBrk="1" hangingPunct="1">
              <a:lnSpc>
                <a:spcPct val="80000"/>
              </a:lnSpc>
              <a:buFont typeface="Wingdings" pitchFamily="2" charset="2"/>
              <a:buChar char="§"/>
            </a:pPr>
            <a:r>
              <a:rPr lang="en-IE" dirty="0" smtClean="0"/>
              <a:t>University </a:t>
            </a:r>
          </a:p>
          <a:p>
            <a:pPr eaLnBrk="1" hangingPunct="1">
              <a:lnSpc>
                <a:spcPct val="150000"/>
              </a:lnSpc>
              <a:buFont typeface="Wingdings" pitchFamily="2" charset="2"/>
              <a:buChar char="§"/>
            </a:pPr>
            <a:r>
              <a:rPr lang="en-IE" sz="2000" dirty="0" smtClean="0"/>
              <a:t>Candidates must achieve a pass  grade H5 in two higher level subjects and at least a grade H7/O6 in the remaining four subjects</a:t>
            </a:r>
          </a:p>
          <a:p>
            <a:pPr marL="0" indent="0" eaLnBrk="1" hangingPunct="1">
              <a:lnSpc>
                <a:spcPct val="150000"/>
              </a:lnSpc>
              <a:buNone/>
            </a:pPr>
            <a:endParaRPr lang="en-IE" sz="2000" dirty="0" smtClean="0"/>
          </a:p>
          <a:p>
            <a:pPr eaLnBrk="1" hangingPunct="1">
              <a:lnSpc>
                <a:spcPct val="150000"/>
              </a:lnSpc>
              <a:buFont typeface="Wingdings" pitchFamily="2" charset="2"/>
              <a:buChar char="§"/>
            </a:pPr>
            <a:r>
              <a:rPr lang="en-IE" sz="2000" dirty="0" smtClean="0"/>
              <a:t>Third Language Requirement - You must present with an additional language to English and Irish as one of your six leaving certificate subjects.  A number of exceptions to the third language – students applying for </a:t>
            </a:r>
            <a:r>
              <a:rPr lang="en-IE" sz="2000" b="1" dirty="0" smtClean="0"/>
              <a:t>nursing</a:t>
            </a:r>
            <a:r>
              <a:rPr lang="en-IE" sz="2000" dirty="0" smtClean="0"/>
              <a:t> do not need a third language. Additionally, students applying for </a:t>
            </a:r>
            <a:r>
              <a:rPr lang="en-IE" sz="2000" b="1" dirty="0" smtClean="0"/>
              <a:t>engineering</a:t>
            </a:r>
            <a:r>
              <a:rPr lang="en-IE" sz="2000" dirty="0" smtClean="0"/>
              <a:t> and </a:t>
            </a:r>
            <a:r>
              <a:rPr lang="en-IE" sz="2000" u="sng" dirty="0" smtClean="0"/>
              <a:t>science</a:t>
            </a:r>
            <a:r>
              <a:rPr lang="en-IE" sz="2000" dirty="0" smtClean="0"/>
              <a:t> in NUIM or UCD do not need a language</a:t>
            </a:r>
            <a:endParaRPr lang="en-GB" sz="2000" dirty="0" smtClean="0"/>
          </a:p>
        </p:txBody>
      </p:sp>
    </p:spTree>
    <p:extLst>
      <p:ext uri="{BB962C8B-B14F-4D97-AF65-F5344CB8AC3E}">
        <p14:creationId xmlns:p14="http://schemas.microsoft.com/office/powerpoint/2010/main" val="2676369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 calcmode="lin" valueType="num">
                                      <p:cBhvr additive="base">
                                        <p:cTn id="13"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219">
                                            <p:txEl>
                                              <p:pRg st="1" end="1"/>
                                            </p:txEl>
                                          </p:spTgt>
                                        </p:tgtEl>
                                        <p:attrNameLst>
                                          <p:attrName>style.visibility</p:attrName>
                                        </p:attrNameLst>
                                      </p:cBhvr>
                                      <p:to>
                                        <p:strVal val="visible"/>
                                      </p:to>
                                    </p:set>
                                    <p:anim calcmode="lin" valueType="num">
                                      <p:cBhvr additive="base">
                                        <p:cTn id="19"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88913"/>
            <a:ext cx="8229600" cy="1143000"/>
          </a:xfrm>
        </p:spPr>
        <p:txBody>
          <a:bodyPr/>
          <a:lstStyle/>
          <a:p>
            <a:pPr eaLnBrk="1" fontAlgn="auto" hangingPunct="1">
              <a:spcAft>
                <a:spcPts val="0"/>
              </a:spcAft>
              <a:defRPr/>
            </a:pPr>
            <a:r>
              <a:rPr lang="en-IE" smtClean="0"/>
              <a:t>Minimum Entry Requirements </a:t>
            </a:r>
            <a:endParaRPr lang="en-GB" smtClean="0"/>
          </a:p>
        </p:txBody>
      </p:sp>
      <p:sp>
        <p:nvSpPr>
          <p:cNvPr id="10243" name="Rectangle 3"/>
          <p:cNvSpPr>
            <a:spLocks noGrp="1" noChangeArrowheads="1"/>
          </p:cNvSpPr>
          <p:nvPr>
            <p:ph sz="quarter" idx="1"/>
          </p:nvPr>
        </p:nvSpPr>
        <p:spPr>
          <a:xfrm>
            <a:off x="457200" y="1341438"/>
            <a:ext cx="8229600" cy="4983162"/>
          </a:xfrm>
        </p:spPr>
        <p:txBody>
          <a:bodyPr>
            <a:normAutofit fontScale="77500" lnSpcReduction="20000"/>
          </a:bodyPr>
          <a:lstStyle/>
          <a:p>
            <a:pPr marL="274320" indent="-274320" algn="ctr" eaLnBrk="1" fontAlgn="auto" hangingPunct="1">
              <a:lnSpc>
                <a:spcPct val="80000"/>
              </a:lnSpc>
              <a:spcAft>
                <a:spcPts val="0"/>
              </a:spcAft>
              <a:buFont typeface="Wingdings" pitchFamily="2" charset="2"/>
              <a:buChar char="§"/>
              <a:defRPr/>
            </a:pPr>
            <a:r>
              <a:rPr lang="en-IE" sz="2800" dirty="0" smtClean="0"/>
              <a:t>Institute of Technology</a:t>
            </a:r>
          </a:p>
          <a:p>
            <a:pPr marL="274320" indent="-274320" algn="ctr" eaLnBrk="1" fontAlgn="auto" hangingPunct="1">
              <a:lnSpc>
                <a:spcPct val="80000"/>
              </a:lnSpc>
              <a:spcAft>
                <a:spcPts val="0"/>
              </a:spcAft>
              <a:buFont typeface="Wingdings" pitchFamily="2" charset="2"/>
              <a:buChar char="§"/>
              <a:defRPr/>
            </a:pPr>
            <a:endParaRPr lang="en-IE" sz="2800" dirty="0" smtClean="0"/>
          </a:p>
          <a:p>
            <a:pPr marL="274320" lvl="1">
              <a:lnSpc>
                <a:spcPct val="160000"/>
              </a:lnSpc>
              <a:spcBef>
                <a:spcPts val="600"/>
              </a:spcBef>
              <a:buSzPct val="70000"/>
              <a:buFont typeface="Wingdings" pitchFamily="2" charset="2"/>
              <a:buChar char="§"/>
              <a:defRPr/>
            </a:pPr>
            <a:r>
              <a:rPr lang="en-IE" sz="2800" dirty="0" smtClean="0"/>
              <a:t>5 </a:t>
            </a:r>
            <a:r>
              <a:rPr lang="en-IE" sz="2900" dirty="0" smtClean="0"/>
              <a:t>O6/H7 </a:t>
            </a:r>
            <a:r>
              <a:rPr lang="en-IE" sz="2800" dirty="0" smtClean="0"/>
              <a:t>at Ordinary level including English </a:t>
            </a:r>
            <a:r>
              <a:rPr lang="en-IE" sz="2800" u="sng" dirty="0" smtClean="0"/>
              <a:t>or</a:t>
            </a:r>
            <a:r>
              <a:rPr lang="en-IE" sz="2800" dirty="0" smtClean="0"/>
              <a:t> Irish </a:t>
            </a:r>
          </a:p>
          <a:p>
            <a:pPr marL="274320" indent="-274320" eaLnBrk="1" fontAlgn="auto" hangingPunct="1">
              <a:lnSpc>
                <a:spcPct val="160000"/>
              </a:lnSpc>
              <a:spcAft>
                <a:spcPts val="0"/>
              </a:spcAft>
              <a:buFont typeface="Wingdings" pitchFamily="2" charset="2"/>
              <a:buChar char="§"/>
              <a:defRPr/>
            </a:pPr>
            <a:endParaRPr lang="en-IE" sz="2800" dirty="0" smtClean="0"/>
          </a:p>
          <a:p>
            <a:pPr marL="274320" indent="-274320" eaLnBrk="1" fontAlgn="auto" hangingPunct="1">
              <a:lnSpc>
                <a:spcPct val="160000"/>
              </a:lnSpc>
              <a:spcAft>
                <a:spcPts val="0"/>
              </a:spcAft>
              <a:buFont typeface="Wingdings" pitchFamily="2" charset="2"/>
              <a:buChar char="§"/>
              <a:defRPr/>
            </a:pPr>
            <a:r>
              <a:rPr lang="en-IE" sz="2800" dirty="0" smtClean="0"/>
              <a:t>H7 at Higher Level maths, o6/H7 or higher in Ordinary level or a F2 or above in foundation level</a:t>
            </a:r>
          </a:p>
          <a:p>
            <a:pPr marL="274320" indent="-274320" eaLnBrk="1" fontAlgn="auto" hangingPunct="1">
              <a:lnSpc>
                <a:spcPct val="160000"/>
              </a:lnSpc>
              <a:spcAft>
                <a:spcPts val="0"/>
              </a:spcAft>
              <a:buFont typeface="Wingdings" pitchFamily="2" charset="2"/>
              <a:buChar char="§"/>
              <a:defRPr/>
            </a:pPr>
            <a:endParaRPr lang="en-IE" sz="2800" dirty="0" smtClean="0"/>
          </a:p>
          <a:p>
            <a:pPr marL="274320" indent="-274320" eaLnBrk="1" fontAlgn="auto" hangingPunct="1">
              <a:lnSpc>
                <a:spcPct val="160000"/>
              </a:lnSpc>
              <a:spcAft>
                <a:spcPts val="0"/>
              </a:spcAft>
              <a:buFont typeface="Wingdings" pitchFamily="2" charset="2"/>
              <a:buChar char="§"/>
              <a:defRPr/>
            </a:pPr>
            <a:r>
              <a:rPr lang="en-IE" sz="2800" dirty="0" smtClean="0"/>
              <a:t>Be careful, some courses have their own entry requirements – accountancy in an IT requires two higher level subjects at C3 or higher to qualify for a place </a:t>
            </a:r>
          </a:p>
          <a:p>
            <a:pPr marL="274320" indent="-274320" eaLnBrk="1" fontAlgn="auto" hangingPunct="1">
              <a:lnSpc>
                <a:spcPct val="80000"/>
              </a:lnSpc>
              <a:spcAft>
                <a:spcPts val="0"/>
              </a:spcAft>
              <a:buFont typeface="Wingdings"/>
              <a:buChar char=""/>
              <a:defRPr/>
            </a:pPr>
            <a:endParaRPr lang="en-GB" sz="2800" dirty="0" smtClean="0"/>
          </a:p>
        </p:txBody>
      </p:sp>
    </p:spTree>
    <p:extLst>
      <p:ext uri="{BB962C8B-B14F-4D97-AF65-F5344CB8AC3E}">
        <p14:creationId xmlns:p14="http://schemas.microsoft.com/office/powerpoint/2010/main" val="2508937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3">
                                            <p:txEl>
                                              <p:pRg st="0" end="0"/>
                                            </p:txEl>
                                          </p:spTgt>
                                        </p:tgtEl>
                                        <p:attrNameLst>
                                          <p:attrName>style.visibility</p:attrName>
                                        </p:attrNameLst>
                                      </p:cBhvr>
                                      <p:to>
                                        <p:strVal val="visible"/>
                                      </p:to>
                                    </p:set>
                                    <p:anim calcmode="lin" valueType="num">
                                      <p:cBhvr additive="base">
                                        <p:cTn id="13"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243">
                                            <p:txEl>
                                              <p:pRg st="4" end="4"/>
                                            </p:txEl>
                                          </p:spTgt>
                                        </p:tgtEl>
                                        <p:attrNameLst>
                                          <p:attrName>style.visibility</p:attrName>
                                        </p:attrNameLst>
                                      </p:cBhvr>
                                      <p:to>
                                        <p:strVal val="visible"/>
                                      </p:to>
                                    </p:set>
                                    <p:anim calcmode="lin" valueType="num">
                                      <p:cBhvr additive="base">
                                        <p:cTn id="25"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243">
                                            <p:txEl>
                                              <p:pRg st="6" end="6"/>
                                            </p:txEl>
                                          </p:spTgt>
                                        </p:tgtEl>
                                        <p:attrNameLst>
                                          <p:attrName>style.visibility</p:attrName>
                                        </p:attrNameLst>
                                      </p:cBhvr>
                                      <p:to>
                                        <p:strVal val="visible"/>
                                      </p:to>
                                    </p:set>
                                    <p:anim calcmode="lin" valueType="num">
                                      <p:cBhvr additive="base">
                                        <p:cTn id="31" dur="5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E" dirty="0" smtClean="0"/>
              <a:t>For Level 8 Courses – </a:t>
            </a:r>
          </a:p>
          <a:p>
            <a:pPr lvl="1">
              <a:buFont typeface="Wingdings" pitchFamily="2" charset="2"/>
              <a:buChar char="Ø"/>
            </a:pPr>
            <a:r>
              <a:rPr lang="en-IE" dirty="0" smtClean="0"/>
              <a:t>You need 2 H5 and 4 O6/H7</a:t>
            </a:r>
          </a:p>
          <a:p>
            <a:pPr marL="457200" lvl="1" indent="0">
              <a:buNone/>
            </a:pPr>
            <a:endParaRPr lang="en-IE" dirty="0"/>
          </a:p>
          <a:p>
            <a:pPr marL="360363" lvl="1" indent="-277813">
              <a:buFont typeface="Arial" pitchFamily="34" charset="0"/>
              <a:buChar char="•"/>
              <a:tabLst>
                <a:tab pos="360363" algn="l"/>
              </a:tabLst>
            </a:pPr>
            <a:r>
              <a:rPr lang="en-IE" dirty="0" smtClean="0"/>
              <a:t>For Level 7 Courses – </a:t>
            </a:r>
          </a:p>
          <a:p>
            <a:pPr marL="539750" lvl="1" indent="0">
              <a:buFont typeface="Wingdings" pitchFamily="2" charset="2"/>
              <a:buChar char="Ø"/>
              <a:tabLst>
                <a:tab pos="803275" algn="l"/>
              </a:tabLst>
            </a:pPr>
            <a:r>
              <a:rPr lang="en-IE" dirty="0" smtClean="0"/>
              <a:t>You need 5 O6/H7</a:t>
            </a:r>
          </a:p>
          <a:p>
            <a:pPr marL="539750" lvl="1" indent="0">
              <a:buNone/>
              <a:tabLst>
                <a:tab pos="803275" algn="l"/>
              </a:tabLst>
            </a:pPr>
            <a:endParaRPr lang="en-IE" dirty="0" smtClean="0"/>
          </a:p>
          <a:p>
            <a:pPr marL="539750" lvl="1" indent="-457200">
              <a:buFont typeface="Arial" pitchFamily="34" charset="0"/>
              <a:buChar char="•"/>
              <a:tabLst>
                <a:tab pos="803275" algn="l"/>
              </a:tabLst>
            </a:pPr>
            <a:r>
              <a:rPr lang="en-IE" dirty="0" smtClean="0"/>
              <a:t>For Level 6 Courses – </a:t>
            </a:r>
          </a:p>
          <a:p>
            <a:pPr marL="539750" lvl="1" indent="0">
              <a:buFont typeface="Wingdings" pitchFamily="2" charset="2"/>
              <a:buChar char="Ø"/>
              <a:tabLst>
                <a:tab pos="803275" algn="l"/>
              </a:tabLst>
            </a:pPr>
            <a:r>
              <a:rPr lang="en-IE" dirty="0" smtClean="0"/>
              <a:t>You need 5 O6/H7</a:t>
            </a:r>
          </a:p>
          <a:p>
            <a:pPr marL="360363" lvl="1" indent="-277813">
              <a:buFont typeface="Arial" pitchFamily="34" charset="0"/>
              <a:buChar char="•"/>
              <a:tabLst>
                <a:tab pos="803275" algn="l"/>
              </a:tabLst>
            </a:pPr>
            <a:endParaRPr lang="en-IE" dirty="0" smtClean="0"/>
          </a:p>
          <a:p>
            <a:pPr lvl="1">
              <a:buFont typeface="Wingdings" pitchFamily="2" charset="2"/>
              <a:buChar char="ü"/>
            </a:pPr>
            <a:endParaRPr lang="en-IE" dirty="0" smtClean="0"/>
          </a:p>
        </p:txBody>
      </p:sp>
      <p:sp>
        <p:nvSpPr>
          <p:cNvPr id="2" name="Title 1"/>
          <p:cNvSpPr>
            <a:spLocks noGrp="1"/>
          </p:cNvSpPr>
          <p:nvPr>
            <p:ph type="title"/>
          </p:nvPr>
        </p:nvSpPr>
        <p:spPr/>
        <p:txBody>
          <a:bodyPr/>
          <a:lstStyle/>
          <a:p>
            <a:r>
              <a:rPr lang="en-IE" dirty="0" smtClean="0"/>
              <a:t>Then - </a:t>
            </a:r>
            <a:endParaRPr lang="en-IE" dirty="0"/>
          </a:p>
        </p:txBody>
      </p:sp>
    </p:spTree>
    <p:extLst>
      <p:ext uri="{BB962C8B-B14F-4D97-AF65-F5344CB8AC3E}">
        <p14:creationId xmlns:p14="http://schemas.microsoft.com/office/powerpoint/2010/main" val="3264820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Language Exemptions	</a:t>
            </a:r>
            <a:endParaRPr lang="en-IE" dirty="0"/>
          </a:p>
        </p:txBody>
      </p:sp>
      <p:sp>
        <p:nvSpPr>
          <p:cNvPr id="3" name="Content Placeholder 2"/>
          <p:cNvSpPr>
            <a:spLocks noGrp="1"/>
          </p:cNvSpPr>
          <p:nvPr>
            <p:ph sz="quarter" idx="1"/>
          </p:nvPr>
        </p:nvSpPr>
        <p:spPr/>
        <p:txBody>
          <a:bodyPr/>
          <a:lstStyle/>
          <a:p>
            <a:r>
              <a:rPr lang="en-IE" dirty="0" smtClean="0"/>
              <a:t>Anyone with an Irish/Language exemption must send in a form to NUI declaring this</a:t>
            </a:r>
            <a:r>
              <a:rPr lang="en-IE" dirty="0"/>
              <a:t> </a:t>
            </a:r>
            <a:r>
              <a:rPr lang="en-IE" dirty="0" smtClean="0"/>
              <a:t>. A copy of your birth cert is required (available from Ms </a:t>
            </a:r>
            <a:r>
              <a:rPr lang="en-IE" dirty="0" err="1" smtClean="0"/>
              <a:t>Mc</a:t>
            </a:r>
            <a:r>
              <a:rPr lang="en-IE" dirty="0" smtClean="0"/>
              <a:t> Ardle). </a:t>
            </a:r>
            <a:endParaRPr lang="en-IE" dirty="0"/>
          </a:p>
          <a:p>
            <a:endParaRPr lang="en-IE" dirty="0" smtClean="0"/>
          </a:p>
          <a:p>
            <a:r>
              <a:rPr lang="en-IE" dirty="0" smtClean="0"/>
              <a:t>Must also inform each college they are applying for and send on the exemption.</a:t>
            </a:r>
            <a:endParaRPr lang="en-IE" dirty="0"/>
          </a:p>
        </p:txBody>
      </p:sp>
    </p:spTree>
    <p:extLst>
      <p:ext uri="{BB962C8B-B14F-4D97-AF65-F5344CB8AC3E}">
        <p14:creationId xmlns:p14="http://schemas.microsoft.com/office/powerpoint/2010/main" val="3118844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76934233"/>
              </p:ext>
            </p:extLst>
          </p:nvPr>
        </p:nvGraphicFramePr>
        <p:xfrm>
          <a:off x="467544" y="1556792"/>
          <a:ext cx="8280921" cy="4767072"/>
        </p:xfrm>
        <a:graphic>
          <a:graphicData uri="http://schemas.openxmlformats.org/drawingml/2006/table">
            <a:tbl>
              <a:tblPr firstRow="1" firstCol="1" bandRow="1">
                <a:tableStyleId>{5C22544A-7EE6-4342-B048-85BDC9FD1C3A}</a:tableStyleId>
              </a:tblPr>
              <a:tblGrid>
                <a:gridCol w="1716289"/>
                <a:gridCol w="1751900"/>
                <a:gridCol w="1604244"/>
                <a:gridCol w="1604244"/>
                <a:gridCol w="1604244"/>
              </a:tblGrid>
              <a:tr h="494293">
                <a:tc>
                  <a:txBody>
                    <a:bodyPr/>
                    <a:lstStyle/>
                    <a:p>
                      <a:pPr algn="l">
                        <a:lnSpc>
                          <a:spcPct val="115000"/>
                        </a:lnSpc>
                        <a:spcAft>
                          <a:spcPts val="0"/>
                        </a:spcAft>
                      </a:pPr>
                      <a:r>
                        <a:rPr lang="en-IE" sz="1600" dirty="0">
                          <a:effectLst/>
                          <a:latin typeface="Arial Rounded MT Bold" pitchFamily="34" charset="0"/>
                        </a:rPr>
                        <a:t>Higher Level</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Higher Level Maths</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Ordinary Level</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dirty="0">
                          <a:effectLst/>
                          <a:latin typeface="Arial Rounded MT Bold" pitchFamily="34" charset="0"/>
                        </a:rPr>
                        <a:t>H1 (90-100)</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100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125</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dirty="0">
                          <a:effectLst/>
                          <a:latin typeface="Arial Rounded MT Bold" pitchFamily="34" charset="0"/>
                        </a:rPr>
                        <a:t>H2 (80 &lt; 90)</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88</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113</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H3 (70 &lt; 80)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77</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102</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H4 (60 &lt; 70)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66</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91</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H5 (50 &lt; 60)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56</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81</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O1 (90-100)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56</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dirty="0">
                          <a:effectLst/>
                          <a:latin typeface="Arial Rounded MT Bold" pitchFamily="34" charset="0"/>
                        </a:rPr>
                        <a:t>H6 (40 &lt; 50)</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dirty="0">
                          <a:effectLst/>
                          <a:latin typeface="Arial Rounded MT Bold" pitchFamily="34" charset="0"/>
                        </a:rPr>
                        <a:t>46</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70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O2 (80 &lt; 90)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46</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H7 (30 &lt; 40)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37</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endParaRPr lang="en-IE" sz="1600" dirty="0" smtClean="0">
                        <a:effectLst/>
                        <a:latin typeface="Arial Rounded MT Bold" pitchFamily="34" charset="0"/>
                      </a:endParaRPr>
                    </a:p>
                  </a:txBody>
                  <a:tcPr marL="68580" marR="68580" marT="0" marB="0"/>
                </a:tc>
                <a:tc>
                  <a:txBody>
                    <a:bodyPr/>
                    <a:lstStyle/>
                    <a:p>
                      <a:pPr algn="l">
                        <a:lnSpc>
                          <a:spcPct val="115000"/>
                        </a:lnSpc>
                        <a:spcAft>
                          <a:spcPts val="0"/>
                        </a:spcAft>
                      </a:pPr>
                      <a:r>
                        <a:rPr lang="en-IE" sz="1600">
                          <a:effectLst/>
                          <a:latin typeface="Arial Rounded MT Bold" pitchFamily="34" charset="0"/>
                        </a:rPr>
                        <a:t>O3 (70 &lt; 80)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37</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H8 (0 &lt; 30)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O4 (60 &lt; 70)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28</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O5 (50 &lt; 60)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20</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O6 (40 &lt; 50)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12</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O7 (30 &lt; 40)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0</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O8 (0 &lt; 30)</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0</a:t>
                      </a:r>
                      <a:endParaRPr lang="en-IE" sz="1600">
                        <a:effectLst/>
                        <a:latin typeface="Arial Rounded MT Bold" pitchFamily="34" charset="0"/>
                        <a:ea typeface="Calibri"/>
                        <a:cs typeface="Times New Roman"/>
                      </a:endParaRPr>
                    </a:p>
                  </a:txBody>
                  <a:tcPr marL="68580" marR="68580" marT="0" marB="0"/>
                </a:tc>
              </a:tr>
              <a:tr h="239682">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r>
              <a:tr h="494293">
                <a:tc>
                  <a:txBody>
                    <a:bodyPr/>
                    <a:lstStyle/>
                    <a:p>
                      <a:pPr algn="l">
                        <a:lnSpc>
                          <a:spcPct val="115000"/>
                        </a:lnSpc>
                        <a:spcAft>
                          <a:spcPts val="0"/>
                        </a:spcAft>
                      </a:pPr>
                      <a:endParaRPr lang="en-IE" sz="1600" dirty="0">
                        <a:effectLst/>
                        <a:latin typeface="Arial Rounded MT Bold" pitchFamily="34" charset="0"/>
                      </a:endParaRPr>
                    </a:p>
                    <a:p>
                      <a:pPr algn="l">
                        <a:lnSpc>
                          <a:spcPct val="115000"/>
                        </a:lnSpc>
                        <a:spcAft>
                          <a:spcPts val="0"/>
                        </a:spcAft>
                      </a:pPr>
                      <a:r>
                        <a:rPr lang="en-IE" sz="1600" dirty="0">
                          <a:effectLst/>
                          <a:latin typeface="Arial Rounded MT Bold" pitchFamily="34" charset="0"/>
                        </a:rPr>
                        <a:t> </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a:effectLst/>
                          <a:latin typeface="Arial Rounded MT Bold" pitchFamily="34" charset="0"/>
                        </a:rPr>
                        <a:t> </a:t>
                      </a:r>
                      <a:endParaRPr lang="en-IE" sz="160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dirty="0">
                          <a:effectLst/>
                          <a:latin typeface="Arial Rounded MT Bold" pitchFamily="34" charset="0"/>
                        </a:rPr>
                        <a:t> </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r>
                        <a:rPr lang="en-IE" sz="1600" dirty="0">
                          <a:effectLst/>
                          <a:latin typeface="Arial Rounded MT Bold" pitchFamily="34" charset="0"/>
                        </a:rPr>
                        <a:t> </a:t>
                      </a:r>
                      <a:endParaRPr lang="en-IE" sz="1600" dirty="0">
                        <a:effectLst/>
                        <a:latin typeface="Arial Rounded MT Bold" pitchFamily="34" charset="0"/>
                        <a:ea typeface="Calibri"/>
                        <a:cs typeface="Times New Roman"/>
                      </a:endParaRPr>
                    </a:p>
                  </a:txBody>
                  <a:tcPr marL="68580" marR="68580" marT="0" marB="0"/>
                </a:tc>
                <a:tc>
                  <a:txBody>
                    <a:bodyPr/>
                    <a:lstStyle/>
                    <a:p>
                      <a:pPr algn="l">
                        <a:lnSpc>
                          <a:spcPct val="115000"/>
                        </a:lnSpc>
                        <a:spcAft>
                          <a:spcPts val="0"/>
                        </a:spcAft>
                      </a:pPr>
                      <a:endParaRPr lang="en-IE" sz="1600" dirty="0">
                        <a:effectLst/>
                        <a:latin typeface="Arial Rounded MT Bold" pitchFamily="34" charset="0"/>
                        <a:ea typeface="Calibri"/>
                        <a:cs typeface="Times New Roman"/>
                      </a:endParaRPr>
                    </a:p>
                  </a:txBody>
                  <a:tcPr marL="68580" marR="68580" marT="0" marB="0"/>
                </a:tc>
              </a:tr>
            </a:tbl>
          </a:graphicData>
        </a:graphic>
      </p:graphicFrame>
      <p:sp>
        <p:nvSpPr>
          <p:cNvPr id="2" name="Title 1"/>
          <p:cNvSpPr>
            <a:spLocks noGrp="1"/>
          </p:cNvSpPr>
          <p:nvPr>
            <p:ph type="title"/>
          </p:nvPr>
        </p:nvSpPr>
        <p:spPr/>
        <p:txBody>
          <a:bodyPr/>
          <a:lstStyle/>
          <a:p>
            <a:r>
              <a:rPr lang="en-IE" dirty="0" smtClean="0"/>
              <a:t>The Leaving Cert Points</a:t>
            </a:r>
            <a:endParaRPr lang="en-IE" dirty="0"/>
          </a:p>
        </p:txBody>
      </p:sp>
    </p:spTree>
    <p:extLst>
      <p:ext uri="{BB962C8B-B14F-4D97-AF65-F5344CB8AC3E}">
        <p14:creationId xmlns:p14="http://schemas.microsoft.com/office/powerpoint/2010/main" val="22914451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eaLnBrk="1" fontAlgn="auto" hangingPunct="1">
              <a:spcAft>
                <a:spcPts val="0"/>
              </a:spcAft>
              <a:defRPr/>
            </a:pPr>
            <a:r>
              <a:rPr lang="en-IE" dirty="0" smtClean="0"/>
              <a:t>It is the Applicants responsibilities to:</a:t>
            </a:r>
            <a:endParaRPr lang="en-GB" dirty="0"/>
          </a:p>
        </p:txBody>
      </p:sp>
      <p:sp>
        <p:nvSpPr>
          <p:cNvPr id="13315" name="Rectangle 3"/>
          <p:cNvSpPr>
            <a:spLocks noGrp="1" noChangeArrowheads="1"/>
          </p:cNvSpPr>
          <p:nvPr>
            <p:ph sz="quarter" idx="1"/>
          </p:nvPr>
        </p:nvSpPr>
        <p:spPr>
          <a:xfrm>
            <a:off x="457200" y="1600200"/>
            <a:ext cx="7467600" cy="4873625"/>
          </a:xfrm>
        </p:spPr>
        <p:txBody>
          <a:bodyPr>
            <a:normAutofit/>
          </a:bodyPr>
          <a:lstStyle/>
          <a:p>
            <a:pPr eaLnBrk="1" hangingPunct="1"/>
            <a:endParaRPr lang="en-US" smtClean="0"/>
          </a:p>
          <a:p>
            <a:pPr eaLnBrk="1" hangingPunct="1">
              <a:buFont typeface="Wingdings" pitchFamily="2" charset="2"/>
              <a:buChar char="§"/>
            </a:pPr>
            <a:r>
              <a:rPr lang="en-US" smtClean="0"/>
              <a:t>Research thoroughly all the courses for which he/she is making application(www.qualifax.ie) </a:t>
            </a:r>
          </a:p>
          <a:p>
            <a:pPr eaLnBrk="1" hangingPunct="1">
              <a:buFont typeface="Wingdings" pitchFamily="2" charset="2"/>
              <a:buChar char="§"/>
            </a:pPr>
            <a:endParaRPr lang="en-US" smtClean="0"/>
          </a:p>
          <a:p>
            <a:pPr eaLnBrk="1" hangingPunct="1">
              <a:buFont typeface="Wingdings" pitchFamily="2" charset="2"/>
              <a:buChar char="§"/>
            </a:pPr>
            <a:r>
              <a:rPr lang="en-US" smtClean="0"/>
              <a:t>Be fully aware of all aspects of the application system used(CAO) for the courses. </a:t>
            </a:r>
          </a:p>
          <a:p>
            <a:pPr eaLnBrk="1" hangingPunct="1">
              <a:buFont typeface="Wingdings 2" pitchFamily="18" charset="2"/>
              <a:buNone/>
            </a:pPr>
            <a:endParaRPr lang="en-US" smtClean="0"/>
          </a:p>
          <a:p>
            <a:pPr eaLnBrk="1" hangingPunct="1">
              <a:buFont typeface="Wingdings 2" pitchFamily="18" charset="2"/>
              <a:buNone/>
            </a:pPr>
            <a:r>
              <a:rPr lang="en-US" smtClean="0"/>
              <a:t>i.e. procedures, dates, fees, rules, etc  </a:t>
            </a:r>
          </a:p>
        </p:txBody>
      </p:sp>
    </p:spTree>
    <p:extLst>
      <p:ext uri="{BB962C8B-B14F-4D97-AF65-F5344CB8AC3E}">
        <p14:creationId xmlns:p14="http://schemas.microsoft.com/office/powerpoint/2010/main" val="1182923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anim calcmode="lin" valueType="num">
                                      <p:cBhvr additive="base">
                                        <p:cTn id="19"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315">
                                            <p:txEl>
                                              <p:pRg st="5" end="5"/>
                                            </p:txEl>
                                          </p:spTgt>
                                        </p:tgtEl>
                                        <p:attrNameLst>
                                          <p:attrName>style.visibility</p:attrName>
                                        </p:attrNameLst>
                                      </p:cBhvr>
                                      <p:to>
                                        <p:strVal val="visible"/>
                                      </p:to>
                                    </p:set>
                                    <p:anim calcmode="lin" valueType="num">
                                      <p:cBhvr additive="base">
                                        <p:cTn id="25" dur="500" fill="hold"/>
                                        <p:tgtEl>
                                          <p:spTgt spid="1331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Maths – what’s the Point?</a:t>
            </a:r>
            <a:endParaRPr lang="en-IE" dirty="0"/>
          </a:p>
        </p:txBody>
      </p:sp>
      <p:sp>
        <p:nvSpPr>
          <p:cNvPr id="3" name="Content Placeholder 2"/>
          <p:cNvSpPr>
            <a:spLocks noGrp="1"/>
          </p:cNvSpPr>
          <p:nvPr>
            <p:ph sz="quarter" idx="1"/>
          </p:nvPr>
        </p:nvSpPr>
        <p:spPr/>
        <p:txBody>
          <a:bodyPr>
            <a:normAutofit fontScale="92500" lnSpcReduction="10000"/>
          </a:bodyPr>
          <a:lstStyle/>
          <a:p>
            <a:r>
              <a:rPr lang="en-IE" dirty="0" smtClean="0"/>
              <a:t>Maths is a Core subject – basic </a:t>
            </a:r>
            <a:r>
              <a:rPr lang="en-IE" b="1" dirty="0" smtClean="0">
                <a:effectLst>
                  <a:outerShdw blurRad="38100" dist="38100" dir="2700000" algn="tl">
                    <a:srgbClr val="000000">
                      <a:alpha val="43137"/>
                    </a:srgbClr>
                  </a:outerShdw>
                </a:effectLst>
              </a:rPr>
              <a:t>matriculation</a:t>
            </a:r>
            <a:r>
              <a:rPr lang="en-IE" dirty="0" smtClean="0"/>
              <a:t> requirement  (entry requirement) </a:t>
            </a:r>
          </a:p>
          <a:p>
            <a:endParaRPr lang="en-IE" dirty="0" smtClean="0"/>
          </a:p>
          <a:p>
            <a:r>
              <a:rPr lang="en-IE" dirty="0" smtClean="0"/>
              <a:t>Higher Level Maths offers 25 bonus points for EVERY grade from H6 and above </a:t>
            </a:r>
          </a:p>
          <a:p>
            <a:endParaRPr lang="en-IE" dirty="0" smtClean="0"/>
          </a:p>
          <a:p>
            <a:r>
              <a:rPr lang="en-IE" dirty="0" smtClean="0"/>
              <a:t>Some courses </a:t>
            </a:r>
            <a:r>
              <a:rPr lang="en-IE" b="1" dirty="0" smtClean="0">
                <a:effectLst>
                  <a:outerShdw blurRad="38100" dist="38100" dir="2700000" algn="tl">
                    <a:srgbClr val="000000">
                      <a:alpha val="43137"/>
                    </a:srgbClr>
                  </a:outerShdw>
                </a:effectLst>
              </a:rPr>
              <a:t>need</a:t>
            </a:r>
            <a:r>
              <a:rPr lang="en-IE" dirty="0" smtClean="0"/>
              <a:t> Higher Level Maths</a:t>
            </a:r>
          </a:p>
          <a:p>
            <a:endParaRPr lang="en-IE" dirty="0" smtClean="0"/>
          </a:p>
          <a:p>
            <a:r>
              <a:rPr lang="en-IE" dirty="0" smtClean="0"/>
              <a:t>Many courses accept Ordinary Level</a:t>
            </a:r>
          </a:p>
          <a:p>
            <a:endParaRPr lang="en-IE" dirty="0" smtClean="0"/>
          </a:p>
          <a:p>
            <a:r>
              <a:rPr lang="en-IE" dirty="0" smtClean="0"/>
              <a:t>Foundation Level Maths meets matriculation for courses in most IT’s. You need to get F2 or higher in Foundation</a:t>
            </a:r>
          </a:p>
          <a:p>
            <a:endParaRPr lang="en-IE" dirty="0"/>
          </a:p>
          <a:p>
            <a:pPr marL="0" indent="0">
              <a:buNone/>
            </a:pPr>
            <a:endParaRPr lang="en-IE" dirty="0"/>
          </a:p>
        </p:txBody>
      </p:sp>
    </p:spTree>
    <p:extLst>
      <p:ext uri="{BB962C8B-B14F-4D97-AF65-F5344CB8AC3E}">
        <p14:creationId xmlns:p14="http://schemas.microsoft.com/office/powerpoint/2010/main" val="18329089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79388" y="188913"/>
            <a:ext cx="4968875" cy="1143000"/>
          </a:xfrm>
        </p:spPr>
        <p:txBody>
          <a:bodyPr/>
          <a:lstStyle/>
          <a:p>
            <a:pPr eaLnBrk="1" fontAlgn="auto" hangingPunct="1">
              <a:spcAft>
                <a:spcPts val="0"/>
              </a:spcAft>
              <a:defRPr/>
            </a:pPr>
            <a:r>
              <a:rPr lang="en-IE" smtClean="0"/>
              <a:t>Course Levels		</a:t>
            </a:r>
          </a:p>
        </p:txBody>
      </p:sp>
      <p:sp>
        <p:nvSpPr>
          <p:cNvPr id="15363" name="Content Placeholder 2"/>
          <p:cNvSpPr>
            <a:spLocks noGrp="1"/>
          </p:cNvSpPr>
          <p:nvPr>
            <p:ph sz="quarter" idx="1"/>
          </p:nvPr>
        </p:nvSpPr>
        <p:spPr>
          <a:xfrm>
            <a:off x="395288" y="1268413"/>
            <a:ext cx="8497887" cy="5113337"/>
          </a:xfrm>
        </p:spPr>
        <p:txBody>
          <a:bodyPr/>
          <a:lstStyle/>
          <a:p>
            <a:pPr eaLnBrk="1" hangingPunct="1">
              <a:buFont typeface="Wingdings" pitchFamily="2" charset="2"/>
              <a:buChar char="§"/>
            </a:pPr>
            <a:r>
              <a:rPr lang="en-IE" sz="2000" smtClean="0"/>
              <a:t>Students can apply for 3 types of courses. </a:t>
            </a:r>
          </a:p>
          <a:p>
            <a:pPr eaLnBrk="1" hangingPunct="1">
              <a:buFont typeface="Wingdings" pitchFamily="2" charset="2"/>
              <a:buChar char="§"/>
            </a:pPr>
            <a:endParaRPr lang="en-IE" sz="2000" smtClean="0"/>
          </a:p>
          <a:p>
            <a:pPr eaLnBrk="1" hangingPunct="1">
              <a:buFont typeface="Wingdings" pitchFamily="2" charset="2"/>
              <a:buChar char="§"/>
            </a:pPr>
            <a:r>
              <a:rPr lang="en-IE" sz="2000" smtClean="0"/>
              <a:t>These are applied for on 2 separate lists on a single form</a:t>
            </a:r>
          </a:p>
          <a:p>
            <a:pPr eaLnBrk="1" hangingPunct="1">
              <a:buFont typeface="Wingdings" pitchFamily="2" charset="2"/>
              <a:buChar char="§"/>
            </a:pPr>
            <a:endParaRPr lang="en-IE" sz="2000" smtClean="0"/>
          </a:p>
          <a:p>
            <a:pPr eaLnBrk="1" hangingPunct="1">
              <a:buFont typeface="Wingdings" pitchFamily="2" charset="2"/>
              <a:buChar char="§"/>
            </a:pPr>
            <a:r>
              <a:rPr lang="en-IE" sz="2000" smtClean="0"/>
              <a:t>Level 8 			          Level 6 &amp; 7</a:t>
            </a:r>
          </a:p>
          <a:p>
            <a:pPr eaLnBrk="1" hangingPunct="1">
              <a:buFont typeface="Wingdings" pitchFamily="2" charset="2"/>
              <a:buChar char="§"/>
            </a:pPr>
            <a:endParaRPr lang="en-IE" sz="2000" smtClean="0"/>
          </a:p>
          <a:p>
            <a:pPr eaLnBrk="1" hangingPunct="1">
              <a:buFont typeface="Wingdings" pitchFamily="2" charset="2"/>
              <a:buChar char="§"/>
            </a:pPr>
            <a:endParaRPr lang="en-IE" sz="2000" smtClean="0"/>
          </a:p>
          <a:p>
            <a:pPr eaLnBrk="1" hangingPunct="1">
              <a:buFont typeface="Wingdings" pitchFamily="2" charset="2"/>
              <a:buChar char="§"/>
            </a:pPr>
            <a:endParaRPr lang="en-IE" sz="2000" smtClean="0"/>
          </a:p>
          <a:p>
            <a:pPr eaLnBrk="1" hangingPunct="1">
              <a:buFont typeface="Wingdings" pitchFamily="2" charset="2"/>
              <a:buChar char="§"/>
            </a:pPr>
            <a:endParaRPr lang="en-IE" sz="2000" smtClean="0"/>
          </a:p>
          <a:p>
            <a:pPr eaLnBrk="1" hangingPunct="1">
              <a:buFont typeface="Wingdings" pitchFamily="2" charset="2"/>
              <a:buChar char="§"/>
            </a:pPr>
            <a:endParaRPr lang="en-IE" sz="2000" smtClean="0"/>
          </a:p>
          <a:p>
            <a:pPr eaLnBrk="1" hangingPunct="1">
              <a:buFont typeface="Wingdings" pitchFamily="2" charset="2"/>
              <a:buChar char="§"/>
            </a:pPr>
            <a:r>
              <a:rPr lang="en-IE" sz="2000" smtClean="0"/>
              <a:t>Courses marked as </a:t>
            </a:r>
            <a:r>
              <a:rPr lang="en-IE" sz="2000" b="1" smtClean="0"/>
              <a:t>‘Restricted’ </a:t>
            </a:r>
            <a:r>
              <a:rPr lang="en-IE" sz="2000" smtClean="0"/>
              <a:t>cannot be applied for after Feb 1</a:t>
            </a:r>
            <a:r>
              <a:rPr lang="en-IE" sz="2000" baseline="30000" smtClean="0"/>
              <a:t>st</a:t>
            </a:r>
            <a:r>
              <a:rPr lang="en-IE" sz="2000" smtClean="0"/>
              <a:t>. (Due to extra assessments required.)   </a:t>
            </a:r>
          </a:p>
          <a:p>
            <a:pPr eaLnBrk="1" hangingPunct="1">
              <a:buFont typeface="Wingdings 2" pitchFamily="18" charset="2"/>
              <a:buNone/>
            </a:pPr>
            <a:endParaRPr lang="en-IE" sz="2000" smtClean="0"/>
          </a:p>
        </p:txBody>
      </p:sp>
      <p:graphicFrame>
        <p:nvGraphicFramePr>
          <p:cNvPr id="4" name="Table 3"/>
          <p:cNvGraphicFramePr>
            <a:graphicFrameLocks noGrp="1"/>
          </p:cNvGraphicFramePr>
          <p:nvPr/>
        </p:nvGraphicFramePr>
        <p:xfrm>
          <a:off x="684213" y="3357563"/>
          <a:ext cx="2520950" cy="1144587"/>
        </p:xfrm>
        <a:graphic>
          <a:graphicData uri="http://schemas.openxmlformats.org/drawingml/2006/table">
            <a:tbl>
              <a:tblPr firstRow="1" bandRow="1">
                <a:tableStyleId>{5C22544A-7EE6-4342-B048-85BDC9FD1C3A}</a:tableStyleId>
              </a:tblPr>
              <a:tblGrid>
                <a:gridCol w="2520950"/>
              </a:tblGrid>
              <a:tr h="640345">
                <a:tc>
                  <a:txBody>
                    <a:bodyPr/>
                    <a:lstStyle/>
                    <a:p>
                      <a:r>
                        <a:rPr lang="en-IE" sz="1800" dirty="0" smtClean="0"/>
                        <a:t>Honours Degrees</a:t>
                      </a:r>
                      <a:r>
                        <a:rPr lang="en-IE" sz="1800" baseline="0" dirty="0" smtClean="0"/>
                        <a:t> (8)</a:t>
                      </a:r>
                      <a:endParaRPr lang="en-IE" sz="1800" dirty="0"/>
                    </a:p>
                  </a:txBody>
                  <a:tcPr marL="91464" marR="91464" marT="45737" marB="45737"/>
                </a:tc>
              </a:tr>
              <a:tr h="504242">
                <a:tc>
                  <a:txBody>
                    <a:bodyPr/>
                    <a:lstStyle/>
                    <a:p>
                      <a:r>
                        <a:rPr lang="en-IE" sz="1800" dirty="0" smtClean="0"/>
                        <a:t>Up to 10 choices</a:t>
                      </a:r>
                      <a:r>
                        <a:rPr lang="en-IE" sz="1800" baseline="0" dirty="0" smtClean="0"/>
                        <a:t> </a:t>
                      </a:r>
                      <a:endParaRPr lang="en-IE" sz="1800" dirty="0"/>
                    </a:p>
                  </a:txBody>
                  <a:tcPr marL="91464" marR="91464" marT="45737" marB="45737"/>
                </a:tc>
              </a:tr>
            </a:tbl>
          </a:graphicData>
        </a:graphic>
      </p:graphicFrame>
      <p:graphicFrame>
        <p:nvGraphicFramePr>
          <p:cNvPr id="5" name="Table 4"/>
          <p:cNvGraphicFramePr>
            <a:graphicFrameLocks noGrp="1"/>
          </p:cNvGraphicFramePr>
          <p:nvPr/>
        </p:nvGraphicFramePr>
        <p:xfrm>
          <a:off x="4643438" y="3357563"/>
          <a:ext cx="2952750" cy="1116012"/>
        </p:xfrm>
        <a:graphic>
          <a:graphicData uri="http://schemas.openxmlformats.org/drawingml/2006/table">
            <a:tbl>
              <a:tblPr firstRow="1" bandRow="1">
                <a:tableStyleId>{5C22544A-7EE6-4342-B048-85BDC9FD1C3A}</a:tableStyleId>
              </a:tblPr>
              <a:tblGrid>
                <a:gridCol w="2952750"/>
              </a:tblGrid>
              <a:tr h="640125">
                <a:tc>
                  <a:txBody>
                    <a:bodyPr/>
                    <a:lstStyle/>
                    <a:p>
                      <a:r>
                        <a:rPr lang="en-IE" sz="1800" dirty="0" smtClean="0"/>
                        <a:t>Ordinary Degrees (7)</a:t>
                      </a:r>
                    </a:p>
                    <a:p>
                      <a:r>
                        <a:rPr lang="en-IE" sz="1800" dirty="0" smtClean="0"/>
                        <a:t>Higher Certificates (6)</a:t>
                      </a:r>
                      <a:endParaRPr lang="en-IE" sz="1800" dirty="0"/>
                    </a:p>
                  </a:txBody>
                  <a:tcPr marL="91453" marR="91453" marT="45723" marB="45723"/>
                </a:tc>
              </a:tr>
              <a:tr h="475887">
                <a:tc>
                  <a:txBody>
                    <a:bodyPr/>
                    <a:lstStyle/>
                    <a:p>
                      <a:r>
                        <a:rPr lang="en-IE" sz="1800" dirty="0" smtClean="0"/>
                        <a:t>Up to</a:t>
                      </a:r>
                      <a:r>
                        <a:rPr lang="en-IE" sz="1800" baseline="0" dirty="0" smtClean="0"/>
                        <a:t> 10 choices </a:t>
                      </a:r>
                      <a:endParaRPr lang="en-IE" sz="1800" dirty="0"/>
                    </a:p>
                  </a:txBody>
                  <a:tcPr marL="91453" marR="91453" marT="45723" marB="45723"/>
                </a:tc>
              </a:tr>
            </a:tbl>
          </a:graphicData>
        </a:graphic>
      </p:graphicFrame>
    </p:spTree>
    <p:extLst>
      <p:ext uri="{BB962C8B-B14F-4D97-AF65-F5344CB8AC3E}">
        <p14:creationId xmlns:p14="http://schemas.microsoft.com/office/powerpoint/2010/main" val="570746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pRg st="0" end="0"/>
                                            </p:txEl>
                                          </p:spTgt>
                                        </p:tgtEl>
                                        <p:attrNameLst>
                                          <p:attrName>style.visibility</p:attrName>
                                        </p:attrNameLst>
                                      </p:cBhvr>
                                      <p:to>
                                        <p:strVal val="visible"/>
                                      </p:to>
                                    </p:set>
                                    <p:anim calcmode="lin" valueType="num">
                                      <p:cBhvr additive="base">
                                        <p:cTn id="13"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363">
                                            <p:txEl>
                                              <p:pRg st="4" end="4"/>
                                            </p:txEl>
                                          </p:spTgt>
                                        </p:tgtEl>
                                        <p:attrNameLst>
                                          <p:attrName>style.visibility</p:attrName>
                                        </p:attrNameLst>
                                      </p:cBhvr>
                                      <p:to>
                                        <p:strVal val="visible"/>
                                      </p:to>
                                    </p:set>
                                    <p:anim calcmode="lin" valueType="num">
                                      <p:cBhvr additive="base">
                                        <p:cTn id="25" dur="500" fill="hold"/>
                                        <p:tgtEl>
                                          <p:spTgt spid="153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15363">
                                            <p:txEl>
                                              <p:pRg st="10" end="10"/>
                                            </p:txEl>
                                          </p:spTgt>
                                        </p:tgtEl>
                                        <p:attrNameLst>
                                          <p:attrName>style.visibility</p:attrName>
                                        </p:attrNameLst>
                                      </p:cBhvr>
                                      <p:to>
                                        <p:strVal val="visible"/>
                                      </p:to>
                                    </p:set>
                                    <p:anim calcmode="lin" valueType="num">
                                      <p:cBhvr additive="base">
                                        <p:cTn id="40" dur="500" fill="hold"/>
                                        <p:tgtEl>
                                          <p:spTgt spid="15363">
                                            <p:txEl>
                                              <p:pRg st="10" end="1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536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a:xfrm>
            <a:off x="468313" y="1700213"/>
            <a:ext cx="8229600" cy="4389437"/>
          </a:xfrm>
        </p:spPr>
        <p:txBody>
          <a:bodyPr/>
          <a:lstStyle/>
          <a:p>
            <a:pPr eaLnBrk="1" hangingPunct="1">
              <a:buFont typeface="Wingdings" pitchFamily="2" charset="2"/>
              <a:buChar char="§"/>
            </a:pPr>
            <a:r>
              <a:rPr lang="en-IE" sz="2800" smtClean="0"/>
              <a:t>Points are calculated from ONE sitting of the Leaving Certificate only</a:t>
            </a:r>
          </a:p>
          <a:p>
            <a:pPr eaLnBrk="1" hangingPunct="1">
              <a:buFont typeface="Wingdings" pitchFamily="2" charset="2"/>
              <a:buChar char="§"/>
            </a:pPr>
            <a:endParaRPr lang="en-IE" sz="2800" smtClean="0"/>
          </a:p>
          <a:p>
            <a:pPr eaLnBrk="1" hangingPunct="1">
              <a:buFont typeface="Wingdings" pitchFamily="2" charset="2"/>
              <a:buChar char="§"/>
            </a:pPr>
            <a:r>
              <a:rPr lang="en-IE" sz="2800" smtClean="0"/>
              <a:t>Points total is calculated from SIX best subjects </a:t>
            </a:r>
          </a:p>
          <a:p>
            <a:pPr eaLnBrk="1" hangingPunct="1">
              <a:buFont typeface="Wingdings" pitchFamily="2" charset="2"/>
              <a:buChar char="§"/>
            </a:pPr>
            <a:endParaRPr lang="en-IE" sz="2800" smtClean="0"/>
          </a:p>
          <a:p>
            <a:pPr eaLnBrk="1" hangingPunct="1">
              <a:buFont typeface="Wingdings" pitchFamily="2" charset="2"/>
              <a:buChar char="§"/>
            </a:pPr>
            <a:r>
              <a:rPr lang="en-IE" sz="2800" smtClean="0"/>
              <a:t>Entry requirements can be satisfied over more than one sitting of the Leaving Certificate </a:t>
            </a:r>
          </a:p>
        </p:txBody>
      </p:sp>
      <p:sp>
        <p:nvSpPr>
          <p:cNvPr id="16386" name="Title 1"/>
          <p:cNvSpPr>
            <a:spLocks noGrp="1"/>
          </p:cNvSpPr>
          <p:nvPr>
            <p:ph type="title"/>
          </p:nvPr>
        </p:nvSpPr>
        <p:spPr>
          <a:xfrm>
            <a:off x="395288" y="188913"/>
            <a:ext cx="8229600" cy="1143000"/>
          </a:xfrm>
        </p:spPr>
        <p:txBody>
          <a:bodyPr/>
          <a:lstStyle/>
          <a:p>
            <a:pPr eaLnBrk="1" fontAlgn="auto" hangingPunct="1">
              <a:spcAft>
                <a:spcPts val="0"/>
              </a:spcAft>
              <a:defRPr/>
            </a:pPr>
            <a:r>
              <a:rPr lang="en-IE" dirty="0" smtClean="0"/>
              <a:t>How the CAO System Works	</a:t>
            </a:r>
          </a:p>
        </p:txBody>
      </p:sp>
    </p:spTree>
    <p:extLst>
      <p:ext uri="{BB962C8B-B14F-4D97-AF65-F5344CB8AC3E}">
        <p14:creationId xmlns:p14="http://schemas.microsoft.com/office/powerpoint/2010/main" val="319102626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anim calcmode="lin" valueType="num">
                                      <p:cBhvr additive="base">
                                        <p:cTn id="13" dur="5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387">
                                            <p:txEl>
                                              <p:pRg st="4" end="4"/>
                                            </p:txEl>
                                          </p:spTgt>
                                        </p:tgtEl>
                                        <p:attrNameLst>
                                          <p:attrName>style.visibility</p:attrName>
                                        </p:attrNameLst>
                                      </p:cBhvr>
                                      <p:to>
                                        <p:strVal val="visible"/>
                                      </p:to>
                                    </p:set>
                                    <p:anim calcmode="lin" valueType="num">
                                      <p:cBhvr additive="base">
                                        <p:cTn id="19" dur="5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sz="quarter" idx="1"/>
          </p:nvPr>
        </p:nvSpPr>
        <p:spPr/>
        <p:txBody>
          <a:bodyPr/>
          <a:lstStyle/>
          <a:p>
            <a:endParaRPr lang="en-IE"/>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693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99097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536" y="29019"/>
            <a:ext cx="7467600" cy="724942"/>
          </a:xfrm>
        </p:spPr>
        <p:txBody>
          <a:bodyPr/>
          <a:lstStyle/>
          <a:p>
            <a:pPr eaLnBrk="1" fontAlgn="auto" hangingPunct="1">
              <a:spcAft>
                <a:spcPts val="0"/>
              </a:spcAft>
              <a:defRPr/>
            </a:pPr>
            <a:r>
              <a:rPr lang="en-IE" dirty="0" smtClean="0"/>
              <a:t>The NQF fan diagram – QQI </a:t>
            </a:r>
            <a:endParaRPr lang="en-GB" dirty="0" smtClean="0"/>
          </a:p>
        </p:txBody>
      </p:sp>
      <p:pic>
        <p:nvPicPr>
          <p:cNvPr id="11267" name="Picture 1" descr="http://hiberniacollege.com/schoolofmanagement/files/2010/10/National-Framework-of-Qualifications.png"/>
          <p:cNvPicPr>
            <a:picLocks noGrp="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323528" y="908720"/>
            <a:ext cx="8676456" cy="5616624"/>
          </a:xfrm>
        </p:spPr>
      </p:pic>
    </p:spTree>
    <p:extLst>
      <p:ext uri="{BB962C8B-B14F-4D97-AF65-F5344CB8AC3E}">
        <p14:creationId xmlns:p14="http://schemas.microsoft.com/office/powerpoint/2010/main" val="3779922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sz="quarter" idx="1"/>
          </p:nvPr>
        </p:nvSpPr>
        <p:spPr/>
        <p:txBody>
          <a:bodyPr/>
          <a:lstStyle/>
          <a:p>
            <a:endParaRPr lang="en-IE"/>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693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35015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sz="quarter" idx="1"/>
          </p:nvPr>
        </p:nvSpPr>
        <p:spPr/>
        <p:txBody>
          <a:bodyPr/>
          <a:lstStyle/>
          <a:p>
            <a:endParaRPr lang="en-IE"/>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693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23193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endParaRPr lang="en-IE"/>
          </a:p>
        </p:txBody>
      </p:sp>
      <p:pic>
        <p:nvPicPr>
          <p:cNvPr id="1741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88" y="123825"/>
            <a:ext cx="8980488" cy="6742113"/>
          </a:xfrm>
          <a:noFill/>
        </p:spPr>
      </p:pic>
    </p:spTree>
    <p:extLst>
      <p:ext uri="{BB962C8B-B14F-4D97-AF65-F5344CB8AC3E}">
        <p14:creationId xmlns:p14="http://schemas.microsoft.com/office/powerpoint/2010/main" val="14281571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67544" y="-17837"/>
            <a:ext cx="7993261" cy="1143000"/>
          </a:xfrm>
        </p:spPr>
        <p:txBody>
          <a:bodyPr lIns="90000" tIns="46800" rIns="90000" bIns="46800"/>
          <a:lstStyle/>
          <a:p>
            <a:pPr defTabSz="449263" eaLnBrk="1" fontAlgn="auto" hangingPunct="1">
              <a:lnSpc>
                <a:spcPct val="95000"/>
              </a:lnSpc>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dirty="0" smtClean="0"/>
              <a:t>How Places are Allocated</a:t>
            </a:r>
          </a:p>
        </p:txBody>
      </p:sp>
      <p:sp>
        <p:nvSpPr>
          <p:cNvPr id="20483" name="Rectangle 3"/>
          <p:cNvSpPr>
            <a:spLocks noGrp="1" noChangeArrowheads="1"/>
          </p:cNvSpPr>
          <p:nvPr>
            <p:ph type="body" idx="1"/>
          </p:nvPr>
        </p:nvSpPr>
        <p:spPr>
          <a:xfrm>
            <a:off x="539750" y="1196975"/>
            <a:ext cx="8208963" cy="5329238"/>
          </a:xfrm>
        </p:spPr>
        <p:txBody>
          <a:bodyPr lIns="90000" tIns="46800" rIns="90000" bIns="46800"/>
          <a:lstStyle/>
          <a:p>
            <a:pPr marL="333375" indent="-333375" defTabSz="449263" eaLnBrk="1" hangingPunct="1">
              <a:lnSpc>
                <a:spcPct val="95000"/>
              </a:lnSpc>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400" dirty="0" smtClean="0"/>
              <a:t>When examination results are released in August they are entered into the CAO computer. </a:t>
            </a:r>
          </a:p>
          <a:p>
            <a:pPr marL="333375" indent="-333375"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400" dirty="0" smtClean="0"/>
          </a:p>
          <a:p>
            <a:pPr marL="333375" indent="-333375"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400" dirty="0" smtClean="0"/>
              <a:t>All eligible applicants are then placed in a list, in order of academic merit, for each course that they applied for. </a:t>
            </a:r>
          </a:p>
          <a:p>
            <a:pPr marL="0" indent="0" defTabSz="449263" eaLnBrk="1" hangingPunct="1">
              <a:buFont typeface="Wingdings 3" pitchFamily="18"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400" dirty="0" smtClean="0"/>
          </a:p>
          <a:p>
            <a:pPr marL="333375" indent="-333375"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400" dirty="0" smtClean="0"/>
              <a:t>CAO then makes offers to the required number of applicants on each course starting with the applicant with the highest points and working down until enough places have been offered.</a:t>
            </a:r>
          </a:p>
          <a:p>
            <a:pPr marL="333375" indent="-333375"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400" dirty="0" smtClean="0"/>
          </a:p>
          <a:p>
            <a:pPr marL="333375" indent="-333375"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400" dirty="0" smtClean="0"/>
          </a:p>
        </p:txBody>
      </p:sp>
    </p:spTree>
    <p:extLst>
      <p:ext uri="{BB962C8B-B14F-4D97-AF65-F5344CB8AC3E}">
        <p14:creationId xmlns:p14="http://schemas.microsoft.com/office/powerpoint/2010/main" val="209741102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xEl>
                                              <p:pRg st="2" end="2"/>
                                            </p:txEl>
                                          </p:spTgt>
                                        </p:tgtEl>
                                        <p:attrNameLst>
                                          <p:attrName>style.visibility</p:attrName>
                                        </p:attrNameLst>
                                      </p:cBhvr>
                                      <p:to>
                                        <p:strVal val="visible"/>
                                      </p:to>
                                    </p:set>
                                    <p:anim calcmode="lin" valueType="num">
                                      <p:cBhvr additive="base">
                                        <p:cTn id="13"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xEl>
                                              <p:pRg st="4" end="4"/>
                                            </p:txEl>
                                          </p:spTgt>
                                        </p:tgtEl>
                                        <p:attrNameLst>
                                          <p:attrName>style.visibility</p:attrName>
                                        </p:attrNameLst>
                                      </p:cBhvr>
                                      <p:to>
                                        <p:strVal val="visible"/>
                                      </p:to>
                                    </p:set>
                                    <p:anim calcmode="lin" valueType="num">
                                      <p:cBhvr additive="base">
                                        <p:cTn id="19"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612775" y="188913"/>
            <a:ext cx="7237413" cy="1139825"/>
            <a:chOff x="-499" y="869"/>
            <a:chExt cx="4943" cy="718"/>
          </a:xfrm>
        </p:grpSpPr>
        <p:sp>
          <p:nvSpPr>
            <p:cNvPr id="22533" name="AutoShape 3"/>
            <p:cNvSpPr>
              <a:spLocks noChangeArrowheads="1"/>
            </p:cNvSpPr>
            <p:nvPr/>
          </p:nvSpPr>
          <p:spPr bwMode="auto">
            <a:xfrm>
              <a:off x="-450" y="869"/>
              <a:ext cx="4894" cy="718"/>
            </a:xfrm>
            <a:prstGeom prst="roundRect">
              <a:avLst>
                <a:gd name="adj" fmla="val 1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IE"/>
            </a:p>
          </p:txBody>
        </p:sp>
        <p:sp>
          <p:nvSpPr>
            <p:cNvPr id="22534" name="Text Box 4"/>
            <p:cNvSpPr txBox="1">
              <a:spLocks noChangeArrowheads="1"/>
            </p:cNvSpPr>
            <p:nvPr/>
          </p:nvSpPr>
          <p:spPr bwMode="auto">
            <a:xfrm>
              <a:off x="-499" y="1050"/>
              <a:ext cx="4894"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9pPr>
            </a:lstStyle>
            <a:p>
              <a:pPr algn="ctr">
                <a:lnSpc>
                  <a:spcPct val="95000"/>
                </a:lnSpc>
                <a:buClr>
                  <a:srgbClr val="000066"/>
                </a:buClr>
                <a:buSzPct val="100000"/>
                <a:buFont typeface="Times New Roman" pitchFamily="18" charset="0"/>
                <a:buNone/>
              </a:pPr>
              <a:r>
                <a:rPr lang="en-GB" sz="4400">
                  <a:solidFill>
                    <a:srgbClr val="000066"/>
                  </a:solidFill>
                  <a:latin typeface="Times New Roman" pitchFamily="18" charset="0"/>
                  <a:ea typeface="Arial Unicode MS" pitchFamily="34" charset="-128"/>
                  <a:cs typeface="Arial Unicode MS" pitchFamily="34" charset="-128"/>
                </a:rPr>
                <a:t>Genuine Order of Preference</a:t>
              </a:r>
            </a:p>
          </p:txBody>
        </p:sp>
      </p:grpSp>
      <p:sp>
        <p:nvSpPr>
          <p:cNvPr id="22531" name="AutoShape 5"/>
          <p:cNvSpPr>
            <a:spLocks noChangeArrowheads="1"/>
          </p:cNvSpPr>
          <p:nvPr/>
        </p:nvSpPr>
        <p:spPr bwMode="auto">
          <a:xfrm>
            <a:off x="685800" y="2286000"/>
            <a:ext cx="7772400" cy="4114800"/>
          </a:xfrm>
          <a:prstGeom prst="roundRect">
            <a:avLst>
              <a:gd name="adj" fmla="val 3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IE"/>
          </a:p>
        </p:txBody>
      </p:sp>
      <p:sp>
        <p:nvSpPr>
          <p:cNvPr id="60422" name="Text Box 6"/>
          <p:cNvSpPr txBox="1">
            <a:spLocks noChangeArrowheads="1"/>
          </p:cNvSpPr>
          <p:nvPr/>
        </p:nvSpPr>
        <p:spPr bwMode="auto">
          <a:xfrm>
            <a:off x="684213" y="1628775"/>
            <a:ext cx="7993062" cy="3773488"/>
          </a:xfrm>
          <a:prstGeom prst="rect">
            <a:avLst/>
          </a:prstGeom>
          <a:noFill/>
          <a:ln w="9525">
            <a:noFill/>
            <a:round/>
            <a:headEnd/>
            <a:tailEnd/>
          </a:ln>
          <a:effectLst/>
        </p:spPr>
        <p:txBody>
          <a:bodyPr lIns="90000" tIns="46800" rIns="90000" bIns="46800">
            <a:spAutoFit/>
          </a:bodyPr>
          <a:lstStyle/>
          <a:p>
            <a:pPr marL="333375" indent="-333375" algn="just" defTabSz="449263" eaLnBrk="0" hangingPunct="0">
              <a:lnSpc>
                <a:spcPct val="95000"/>
              </a:lnSpc>
              <a:spcBef>
                <a:spcPts val="800"/>
              </a:spcBef>
              <a:buClr>
                <a:srgbClr val="000066"/>
              </a:buClr>
              <a:buSzPct val="100000"/>
              <a:buFont typeface="Times New Roman" charset="0"/>
              <a:buChar char="•"/>
              <a:tabLst>
                <a:tab pos="333375" algn="l"/>
                <a:tab pos="781050" algn="l"/>
                <a:tab pos="1230313" algn="l"/>
                <a:tab pos="1679575" algn="l"/>
                <a:tab pos="2128838" algn="l"/>
                <a:tab pos="2578100" algn="l"/>
                <a:tab pos="3027363" algn="l"/>
                <a:tab pos="3476625" algn="l"/>
                <a:tab pos="3925888" algn="l"/>
                <a:tab pos="4375150" algn="l"/>
                <a:tab pos="4824413" algn="l"/>
                <a:tab pos="5273675" algn="l"/>
                <a:tab pos="5722938" algn="l"/>
                <a:tab pos="6172200" algn="l"/>
                <a:tab pos="6621463" algn="l"/>
                <a:tab pos="7070725" algn="l"/>
                <a:tab pos="7519988" algn="l"/>
                <a:tab pos="7969250" algn="l"/>
                <a:tab pos="8418513" algn="l"/>
                <a:tab pos="8867775" algn="l"/>
                <a:tab pos="9317038" algn="l"/>
              </a:tabLst>
              <a:defRPr/>
            </a:pPr>
            <a:r>
              <a:rPr lang="en-GB" sz="2400" dirty="0">
                <a:latin typeface="+mn-lt"/>
                <a:ea typeface="Arial Unicode MS" pitchFamily="34" charset="-128"/>
                <a:cs typeface="Arial Unicode MS" pitchFamily="34" charset="-128"/>
              </a:rPr>
              <a:t>You do not need to guess what the points are going to be for the courses you are interested in.</a:t>
            </a:r>
          </a:p>
          <a:p>
            <a:pPr marL="333375" indent="-333375" algn="just" defTabSz="449263" eaLnBrk="0" hangingPunct="0">
              <a:lnSpc>
                <a:spcPct val="95000"/>
              </a:lnSpc>
              <a:spcBef>
                <a:spcPts val="800"/>
              </a:spcBef>
              <a:buClr>
                <a:srgbClr val="000066"/>
              </a:buClr>
              <a:buSzPct val="100000"/>
              <a:tabLst>
                <a:tab pos="333375" algn="l"/>
                <a:tab pos="781050" algn="l"/>
                <a:tab pos="1230313" algn="l"/>
                <a:tab pos="1679575" algn="l"/>
                <a:tab pos="2128838" algn="l"/>
                <a:tab pos="2578100" algn="l"/>
                <a:tab pos="3027363" algn="l"/>
                <a:tab pos="3476625" algn="l"/>
                <a:tab pos="3925888" algn="l"/>
                <a:tab pos="4375150" algn="l"/>
                <a:tab pos="4824413" algn="l"/>
                <a:tab pos="5273675" algn="l"/>
                <a:tab pos="5722938" algn="l"/>
                <a:tab pos="6172200" algn="l"/>
                <a:tab pos="6621463" algn="l"/>
                <a:tab pos="7070725" algn="l"/>
                <a:tab pos="7519988" algn="l"/>
                <a:tab pos="7969250" algn="l"/>
                <a:tab pos="8418513" algn="l"/>
                <a:tab pos="8867775" algn="l"/>
                <a:tab pos="9317038" algn="l"/>
              </a:tabLst>
              <a:defRPr/>
            </a:pPr>
            <a:endParaRPr lang="en-GB" sz="2400" dirty="0">
              <a:latin typeface="+mn-lt"/>
              <a:ea typeface="Arial Unicode MS" pitchFamily="34" charset="-128"/>
              <a:cs typeface="Arial Unicode MS" pitchFamily="34" charset="-128"/>
            </a:endParaRPr>
          </a:p>
          <a:p>
            <a:pPr marL="333375" indent="-333375" algn="just" defTabSz="449263" eaLnBrk="0" hangingPunct="0">
              <a:spcBef>
                <a:spcPts val="800"/>
              </a:spcBef>
              <a:buClr>
                <a:srgbClr val="000066"/>
              </a:buClr>
              <a:buSzPct val="100000"/>
              <a:buFont typeface="Times New Roman" charset="0"/>
              <a:buChar char="•"/>
              <a:tabLst>
                <a:tab pos="333375" algn="l"/>
                <a:tab pos="781050" algn="l"/>
                <a:tab pos="1230313" algn="l"/>
                <a:tab pos="1679575" algn="l"/>
                <a:tab pos="2128838" algn="l"/>
                <a:tab pos="2578100" algn="l"/>
                <a:tab pos="3027363" algn="l"/>
                <a:tab pos="3476625" algn="l"/>
                <a:tab pos="3925888" algn="l"/>
                <a:tab pos="4375150" algn="l"/>
                <a:tab pos="4824413" algn="l"/>
                <a:tab pos="5273675" algn="l"/>
                <a:tab pos="5722938" algn="l"/>
                <a:tab pos="6172200" algn="l"/>
                <a:tab pos="6621463" algn="l"/>
                <a:tab pos="7070725" algn="l"/>
                <a:tab pos="7519988" algn="l"/>
                <a:tab pos="7969250" algn="l"/>
                <a:tab pos="8418513" algn="l"/>
                <a:tab pos="8867775" algn="l"/>
                <a:tab pos="9317038" algn="l"/>
              </a:tabLst>
              <a:defRPr/>
            </a:pPr>
            <a:r>
              <a:rPr lang="en-GB" sz="2400" dirty="0">
                <a:latin typeface="+mn-lt"/>
                <a:ea typeface="Arial Unicode MS" pitchFamily="34" charset="-128"/>
                <a:cs typeface="Arial Unicode MS" pitchFamily="34" charset="-128"/>
              </a:rPr>
              <a:t>Simply list your courses in genuine order of preference from the highest preference 1, to the lowest preference 10.</a:t>
            </a:r>
          </a:p>
          <a:p>
            <a:pPr marL="333375" indent="-333375" algn="just" defTabSz="449263" eaLnBrk="0" hangingPunct="0">
              <a:spcBef>
                <a:spcPts val="800"/>
              </a:spcBef>
              <a:buClr>
                <a:srgbClr val="000066"/>
              </a:buClr>
              <a:buSzPct val="100000"/>
              <a:tabLst>
                <a:tab pos="333375" algn="l"/>
                <a:tab pos="781050" algn="l"/>
                <a:tab pos="1230313" algn="l"/>
                <a:tab pos="1679575" algn="l"/>
                <a:tab pos="2128838" algn="l"/>
                <a:tab pos="2578100" algn="l"/>
                <a:tab pos="3027363" algn="l"/>
                <a:tab pos="3476625" algn="l"/>
                <a:tab pos="3925888" algn="l"/>
                <a:tab pos="4375150" algn="l"/>
                <a:tab pos="4824413" algn="l"/>
                <a:tab pos="5273675" algn="l"/>
                <a:tab pos="5722938" algn="l"/>
                <a:tab pos="6172200" algn="l"/>
                <a:tab pos="6621463" algn="l"/>
                <a:tab pos="7070725" algn="l"/>
                <a:tab pos="7519988" algn="l"/>
                <a:tab pos="7969250" algn="l"/>
                <a:tab pos="8418513" algn="l"/>
                <a:tab pos="8867775" algn="l"/>
                <a:tab pos="9317038" algn="l"/>
              </a:tabLst>
              <a:defRPr/>
            </a:pPr>
            <a:endParaRPr lang="en-GB" sz="2400" dirty="0">
              <a:latin typeface="+mn-lt"/>
              <a:ea typeface="Arial Unicode MS" pitchFamily="34" charset="-128"/>
              <a:cs typeface="Arial Unicode MS" pitchFamily="34" charset="-128"/>
            </a:endParaRPr>
          </a:p>
          <a:p>
            <a:pPr marL="333375" indent="-333375" algn="just" defTabSz="449263" eaLnBrk="0" hangingPunct="0">
              <a:spcBef>
                <a:spcPts val="800"/>
              </a:spcBef>
              <a:buClr>
                <a:srgbClr val="000066"/>
              </a:buClr>
              <a:buSzPct val="100000"/>
              <a:buFont typeface="Times New Roman" charset="0"/>
              <a:buChar char="•"/>
              <a:tabLst>
                <a:tab pos="333375" algn="l"/>
                <a:tab pos="781050" algn="l"/>
                <a:tab pos="1230313" algn="l"/>
                <a:tab pos="1679575" algn="l"/>
                <a:tab pos="2128838" algn="l"/>
                <a:tab pos="2578100" algn="l"/>
                <a:tab pos="3027363" algn="l"/>
                <a:tab pos="3476625" algn="l"/>
                <a:tab pos="3925888" algn="l"/>
                <a:tab pos="4375150" algn="l"/>
                <a:tab pos="4824413" algn="l"/>
                <a:tab pos="5273675" algn="l"/>
                <a:tab pos="5722938" algn="l"/>
                <a:tab pos="6172200" algn="l"/>
                <a:tab pos="6621463" algn="l"/>
                <a:tab pos="7070725" algn="l"/>
                <a:tab pos="7519988" algn="l"/>
                <a:tab pos="7969250" algn="l"/>
                <a:tab pos="8418513" algn="l"/>
                <a:tab pos="8867775" algn="l"/>
                <a:tab pos="9317038" algn="l"/>
              </a:tabLst>
              <a:defRPr/>
            </a:pPr>
            <a:r>
              <a:rPr lang="en-GB" sz="2400" dirty="0">
                <a:latin typeface="+mn-lt"/>
                <a:ea typeface="Arial Unicode MS" pitchFamily="34" charset="-128"/>
                <a:cs typeface="Arial Unicode MS" pitchFamily="34" charset="-128"/>
              </a:rPr>
              <a:t>If you are entitled to an offer, you will be offered the highest preference that you are entitled to.</a:t>
            </a:r>
          </a:p>
        </p:txBody>
      </p:sp>
    </p:spTree>
    <p:extLst>
      <p:ext uri="{BB962C8B-B14F-4D97-AF65-F5344CB8AC3E}">
        <p14:creationId xmlns:p14="http://schemas.microsoft.com/office/powerpoint/2010/main" val="143456699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22">
                                            <p:txEl>
                                              <p:pRg st="0" end="0"/>
                                            </p:txEl>
                                          </p:spTgt>
                                        </p:tgtEl>
                                        <p:attrNameLst>
                                          <p:attrName>style.visibility</p:attrName>
                                        </p:attrNameLst>
                                      </p:cBhvr>
                                      <p:to>
                                        <p:strVal val="visible"/>
                                      </p:to>
                                    </p:set>
                                    <p:anim calcmode="lin" valueType="num">
                                      <p:cBhvr additive="base">
                                        <p:cTn id="7" dur="500" fill="hold"/>
                                        <p:tgtEl>
                                          <p:spTgt spid="604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0422">
                                            <p:txEl>
                                              <p:pRg st="2" end="2"/>
                                            </p:txEl>
                                          </p:spTgt>
                                        </p:tgtEl>
                                        <p:attrNameLst>
                                          <p:attrName>style.visibility</p:attrName>
                                        </p:attrNameLst>
                                      </p:cBhvr>
                                      <p:to>
                                        <p:strVal val="visible"/>
                                      </p:to>
                                    </p:set>
                                    <p:anim calcmode="lin" valueType="num">
                                      <p:cBhvr additive="base">
                                        <p:cTn id="13" dur="500" fill="hold"/>
                                        <p:tgtEl>
                                          <p:spTgt spid="6042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4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0422">
                                            <p:txEl>
                                              <p:pRg st="4" end="4"/>
                                            </p:txEl>
                                          </p:spTgt>
                                        </p:tgtEl>
                                        <p:attrNameLst>
                                          <p:attrName>style.visibility</p:attrName>
                                        </p:attrNameLst>
                                      </p:cBhvr>
                                      <p:to>
                                        <p:strVal val="visible"/>
                                      </p:to>
                                    </p:set>
                                    <p:anim calcmode="lin" valueType="num">
                                      <p:cBhvr additive="base">
                                        <p:cTn id="19" dur="500" fill="hold"/>
                                        <p:tgtEl>
                                          <p:spTgt spid="6042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2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323850" y="981075"/>
            <a:ext cx="6264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IE" sz="2000" b="1"/>
              <a:t>So – what is the best way to fill in the courses? </a:t>
            </a:r>
          </a:p>
        </p:txBody>
      </p:sp>
      <p:graphicFrame>
        <p:nvGraphicFramePr>
          <p:cNvPr id="4" name="Table 3"/>
          <p:cNvGraphicFramePr>
            <a:graphicFrameLocks noGrp="1"/>
          </p:cNvGraphicFramePr>
          <p:nvPr/>
        </p:nvGraphicFramePr>
        <p:xfrm>
          <a:off x="1835150" y="1700213"/>
          <a:ext cx="720725" cy="4572000"/>
        </p:xfrm>
        <a:graphic>
          <a:graphicData uri="http://schemas.openxmlformats.org/drawingml/2006/table">
            <a:tbl>
              <a:tblPr firstRow="1" bandRow="1">
                <a:tableStyleId>{2D5ABB26-0587-4C30-8999-92F81FD0307C}</a:tableStyleId>
              </a:tblPr>
              <a:tblGrid>
                <a:gridCol w="720725"/>
              </a:tblGrid>
              <a:tr h="370840">
                <a:tc>
                  <a:txBody>
                    <a:bodyPr/>
                    <a:lstStyle/>
                    <a:p>
                      <a:pPr algn="ctr"/>
                      <a:r>
                        <a:rPr lang="en-IE" sz="2400" b="1" dirty="0" smtClean="0"/>
                        <a:t>1</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2</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3</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4</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5</a:t>
                      </a:r>
                      <a:endParaRPr lang="en-IE" sz="2400" b="1" dirty="0"/>
                    </a:p>
                  </a:txBody>
                  <a:tcPr marL="91522" marR="91522"/>
                </a:tc>
              </a:tr>
              <a:tr h="370840">
                <a:tc>
                  <a:txBody>
                    <a:bodyPr/>
                    <a:lstStyle/>
                    <a:p>
                      <a:pPr algn="ctr"/>
                      <a:r>
                        <a:rPr lang="en-IE" sz="2400" b="1" dirty="0" smtClean="0"/>
                        <a:t>6</a:t>
                      </a:r>
                      <a:endParaRPr lang="en-IE" sz="2400" b="1" dirty="0"/>
                    </a:p>
                  </a:txBody>
                  <a:tcPr marL="91522" marR="91522"/>
                </a:tc>
              </a:tr>
              <a:tr h="370840">
                <a:tc>
                  <a:txBody>
                    <a:bodyPr/>
                    <a:lstStyle/>
                    <a:p>
                      <a:pPr algn="ctr"/>
                      <a:r>
                        <a:rPr lang="en-IE" sz="2400" b="1" dirty="0" smtClean="0"/>
                        <a:t>7</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8</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9</a:t>
                      </a:r>
                      <a:endParaRPr lang="en-IE" sz="2400" b="1" dirty="0"/>
                    </a:p>
                  </a:txBody>
                  <a:tcPr marL="91522" marR="91522">
                    <a:solidFill>
                      <a:schemeClr val="accent2">
                        <a:lumMod val="20000"/>
                        <a:lumOff val="80000"/>
                      </a:schemeClr>
                    </a:solidFill>
                  </a:tcPr>
                </a:tc>
              </a:tr>
              <a:tr h="370840">
                <a:tc>
                  <a:txBody>
                    <a:bodyPr/>
                    <a:lstStyle/>
                    <a:p>
                      <a:pPr algn="ctr"/>
                      <a:r>
                        <a:rPr lang="en-IE" sz="2400" b="1" dirty="0" smtClean="0"/>
                        <a:t>10</a:t>
                      </a:r>
                      <a:endParaRPr lang="en-IE" sz="2400" b="1" dirty="0"/>
                    </a:p>
                  </a:txBody>
                  <a:tcPr marL="91522" marR="91522">
                    <a:solidFill>
                      <a:schemeClr val="accent2">
                        <a:lumMod val="20000"/>
                        <a:lumOff val="80000"/>
                      </a:schemeClr>
                    </a:solidFill>
                  </a:tcPr>
                </a:tc>
              </a:tr>
            </a:tbl>
          </a:graphicData>
        </a:graphic>
      </p:graphicFrame>
      <p:cxnSp>
        <p:nvCxnSpPr>
          <p:cNvPr id="6" name="Straight Arrow Connector 5"/>
          <p:cNvCxnSpPr/>
          <p:nvPr/>
        </p:nvCxnSpPr>
        <p:spPr>
          <a:xfrm rot="5400000">
            <a:off x="2123281" y="2564607"/>
            <a:ext cx="1584325"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2124869" y="5299869"/>
            <a:ext cx="1584325" cy="1587"/>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2412206" y="4004469"/>
            <a:ext cx="2016125" cy="158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83188" y="1773238"/>
            <a:ext cx="3960812" cy="3970337"/>
          </a:xfrm>
          <a:prstGeom prst="rect">
            <a:avLst/>
          </a:prstGeom>
          <a:noFill/>
        </p:spPr>
        <p:txBody>
          <a:bodyPr>
            <a:spAutoFit/>
          </a:bodyPr>
          <a:lstStyle/>
          <a:p>
            <a:pPr>
              <a:defRPr/>
            </a:pPr>
            <a:r>
              <a:rPr lang="en-IE" b="1" dirty="0">
                <a:effectLst>
                  <a:outerShdw blurRad="38100" dist="38100" dir="2700000" algn="tl">
                    <a:srgbClr val="000000">
                      <a:alpha val="43137"/>
                    </a:srgbClr>
                  </a:outerShdw>
                </a:effectLst>
              </a:rPr>
              <a:t>Dream Courses</a:t>
            </a: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r>
              <a:rPr lang="en-IE" b="1" dirty="0">
                <a:effectLst>
                  <a:outerShdw blurRad="38100" dist="38100" dir="2700000" algn="tl">
                    <a:srgbClr val="000000">
                      <a:alpha val="43137"/>
                    </a:srgbClr>
                  </a:outerShdw>
                </a:effectLst>
              </a:rPr>
              <a:t>Realistic Courses</a:t>
            </a: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endParaRPr lang="en-IE" b="1" dirty="0">
              <a:effectLst>
                <a:outerShdw blurRad="38100" dist="38100" dir="2700000" algn="tl">
                  <a:srgbClr val="000000">
                    <a:alpha val="43137"/>
                  </a:srgbClr>
                </a:outerShdw>
              </a:effectLst>
            </a:endParaRPr>
          </a:p>
          <a:p>
            <a:pPr>
              <a:defRPr/>
            </a:pPr>
            <a:r>
              <a:rPr lang="en-IE" b="1" dirty="0">
                <a:effectLst>
                  <a:outerShdw blurRad="38100" dist="38100" dir="2700000" algn="tl">
                    <a:srgbClr val="000000">
                      <a:alpha val="43137"/>
                    </a:srgbClr>
                  </a:outerShdw>
                </a:effectLst>
              </a:rPr>
              <a:t>Banker Courses</a:t>
            </a:r>
          </a:p>
        </p:txBody>
      </p:sp>
    </p:spTree>
    <p:extLst>
      <p:ext uri="{BB962C8B-B14F-4D97-AF65-F5344CB8AC3E}">
        <p14:creationId xmlns:p14="http://schemas.microsoft.com/office/powerpoint/2010/main" val="50197743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additive="base">
                                        <p:cTn id="1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6" end="6"/>
                                            </p:txEl>
                                          </p:spTgt>
                                        </p:tgtEl>
                                        <p:attrNameLst>
                                          <p:attrName>style.visibility</p:attrName>
                                        </p:attrNameLst>
                                      </p:cBhvr>
                                      <p:to>
                                        <p:strVal val="visible"/>
                                      </p:to>
                                    </p:set>
                                    <p:anim calcmode="lin" valueType="num">
                                      <p:cBhvr additive="base">
                                        <p:cTn id="29"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2">
                                            <p:txEl>
                                              <p:pRg st="13" end="13"/>
                                            </p:txEl>
                                          </p:spTgt>
                                        </p:tgtEl>
                                        <p:attrNameLst>
                                          <p:attrName>style.visibility</p:attrName>
                                        </p:attrNameLst>
                                      </p:cBhvr>
                                      <p:to>
                                        <p:strVal val="visible"/>
                                      </p:to>
                                    </p:set>
                                    <p:anim calcmode="lin" valueType="num">
                                      <p:cBhvr additive="base">
                                        <p:cTn id="41" dur="500" fill="hold"/>
                                        <p:tgtEl>
                                          <p:spTgt spid="12">
                                            <p:txEl>
                                              <p:pRg st="13" end="1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nvGraphicFramePr>
        <p:xfrm>
          <a:off x="755650" y="549275"/>
          <a:ext cx="455613" cy="5743575"/>
        </p:xfrm>
        <a:graphic>
          <a:graphicData uri="http://schemas.openxmlformats.org/presentationml/2006/ole">
            <mc:AlternateContent xmlns:mc="http://schemas.openxmlformats.org/markup-compatibility/2006">
              <mc:Choice xmlns:v="urn:schemas-microsoft-com:vml" Requires="v">
                <p:oleObj spid="_x0000_s1367" name="Worksheet" r:id="rId4" imgW="457561" imgH="5772512" progId="Excel.Sheet.8">
                  <p:embed/>
                </p:oleObj>
              </mc:Choice>
              <mc:Fallback>
                <p:oleObj name="Worksheet" r:id="rId4" imgW="457561" imgH="5772512"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549275"/>
                        <a:ext cx="455613" cy="574357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9" name="Object 3"/>
          <p:cNvGraphicFramePr>
            <a:graphicFrameLocks noChangeAspect="1"/>
          </p:cNvGraphicFramePr>
          <p:nvPr/>
        </p:nvGraphicFramePr>
        <p:xfrm>
          <a:off x="1619250" y="549275"/>
          <a:ext cx="455613" cy="5743575"/>
        </p:xfrm>
        <a:graphic>
          <a:graphicData uri="http://schemas.openxmlformats.org/presentationml/2006/ole">
            <mc:AlternateContent xmlns:mc="http://schemas.openxmlformats.org/markup-compatibility/2006">
              <mc:Choice xmlns:v="urn:schemas-microsoft-com:vml" Requires="v">
                <p:oleObj spid="_x0000_s1368" name="Worksheet" r:id="rId7" imgW="457280" imgH="5772260" progId="Excel.Sheet.8">
                  <p:embed/>
                </p:oleObj>
              </mc:Choice>
              <mc:Fallback>
                <p:oleObj name="Worksheet" r:id="rId7" imgW="457280" imgH="5772260" progId="Excel.Sheet.8">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549275"/>
                        <a:ext cx="455613"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0" name="Object 4"/>
          <p:cNvGraphicFramePr>
            <a:graphicFrameLocks noChangeAspect="1"/>
          </p:cNvGraphicFramePr>
          <p:nvPr/>
        </p:nvGraphicFramePr>
        <p:xfrm>
          <a:off x="2411413" y="549275"/>
          <a:ext cx="455612" cy="5743575"/>
        </p:xfrm>
        <a:graphic>
          <a:graphicData uri="http://schemas.openxmlformats.org/presentationml/2006/ole">
            <mc:AlternateContent xmlns:mc="http://schemas.openxmlformats.org/markup-compatibility/2006">
              <mc:Choice xmlns:v="urn:schemas-microsoft-com:vml" Requires="v">
                <p:oleObj spid="_x0000_s1369" name="Worksheet" r:id="rId10" imgW="457280" imgH="5772260" progId="Excel.Sheet.8">
                  <p:embed/>
                </p:oleObj>
              </mc:Choice>
              <mc:Fallback>
                <p:oleObj name="Worksheet" r:id="rId10" imgW="457280" imgH="5772260" progId="Excel.Sheet.8">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11413" y="549275"/>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1" name="Object 5"/>
          <p:cNvGraphicFramePr>
            <a:graphicFrameLocks noChangeAspect="1"/>
          </p:cNvGraphicFramePr>
          <p:nvPr/>
        </p:nvGraphicFramePr>
        <p:xfrm>
          <a:off x="3278188" y="533400"/>
          <a:ext cx="455612" cy="5743575"/>
        </p:xfrm>
        <a:graphic>
          <a:graphicData uri="http://schemas.openxmlformats.org/presentationml/2006/ole">
            <mc:AlternateContent xmlns:mc="http://schemas.openxmlformats.org/markup-compatibility/2006">
              <mc:Choice xmlns:v="urn:schemas-microsoft-com:vml" Requires="v">
                <p:oleObj spid="_x0000_s1370" name="Worksheet" r:id="rId13" imgW="457280" imgH="5772260" progId="Excel.Sheet.8">
                  <p:embed/>
                </p:oleObj>
              </mc:Choice>
              <mc:Fallback>
                <p:oleObj name="Worksheet" r:id="rId13" imgW="457280" imgH="5772260" progId="Excel.Sheet.8">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781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2" name="Object 6"/>
          <p:cNvGraphicFramePr>
            <a:graphicFrameLocks noChangeAspect="1"/>
          </p:cNvGraphicFramePr>
          <p:nvPr/>
        </p:nvGraphicFramePr>
        <p:xfrm>
          <a:off x="3963988" y="533400"/>
          <a:ext cx="455612" cy="5743575"/>
        </p:xfrm>
        <a:graphic>
          <a:graphicData uri="http://schemas.openxmlformats.org/presentationml/2006/ole">
            <mc:AlternateContent xmlns:mc="http://schemas.openxmlformats.org/markup-compatibility/2006">
              <mc:Choice xmlns:v="urn:schemas-microsoft-com:vml" Requires="v">
                <p:oleObj spid="_x0000_s1371" name="Worksheet" r:id="rId16" imgW="457280" imgH="5772260" progId="Excel.Sheet.8">
                  <p:embed/>
                </p:oleObj>
              </mc:Choice>
              <mc:Fallback>
                <p:oleObj name="Worksheet" r:id="rId16" imgW="457280" imgH="5772260" progId="Excel.Sheet.8">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639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3" name="Object 7"/>
          <p:cNvGraphicFramePr>
            <a:graphicFrameLocks noChangeAspect="1"/>
          </p:cNvGraphicFramePr>
          <p:nvPr/>
        </p:nvGraphicFramePr>
        <p:xfrm>
          <a:off x="4649788" y="533400"/>
          <a:ext cx="455612" cy="5743575"/>
        </p:xfrm>
        <a:graphic>
          <a:graphicData uri="http://schemas.openxmlformats.org/presentationml/2006/ole">
            <mc:AlternateContent xmlns:mc="http://schemas.openxmlformats.org/markup-compatibility/2006">
              <mc:Choice xmlns:v="urn:schemas-microsoft-com:vml" Requires="v">
                <p:oleObj spid="_x0000_s1372" name="Worksheet" r:id="rId19" imgW="457280" imgH="5772260" progId="Excel.Sheet.8">
                  <p:embed/>
                </p:oleObj>
              </mc:Choice>
              <mc:Fallback>
                <p:oleObj name="Worksheet" r:id="rId19" imgW="457280" imgH="5772260" progId="Excel.Sheet.8">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6497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4" name="Object 8"/>
          <p:cNvGraphicFramePr>
            <a:graphicFrameLocks noChangeAspect="1"/>
          </p:cNvGraphicFramePr>
          <p:nvPr/>
        </p:nvGraphicFramePr>
        <p:xfrm>
          <a:off x="5335588" y="533400"/>
          <a:ext cx="455612" cy="5743575"/>
        </p:xfrm>
        <a:graphic>
          <a:graphicData uri="http://schemas.openxmlformats.org/presentationml/2006/ole">
            <mc:AlternateContent xmlns:mc="http://schemas.openxmlformats.org/markup-compatibility/2006">
              <mc:Choice xmlns:v="urn:schemas-microsoft-com:vml" Requires="v">
                <p:oleObj spid="_x0000_s1373" name="Worksheet" r:id="rId22" imgW="457280" imgH="5772260" progId="Excel.Sheet.8">
                  <p:embed/>
                </p:oleObj>
              </mc:Choice>
              <mc:Fallback>
                <p:oleObj name="Worksheet" r:id="rId22" imgW="457280" imgH="5772260" progId="Excel.Sheet.8">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3355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5" name="Object 9"/>
          <p:cNvGraphicFramePr>
            <a:graphicFrameLocks noChangeAspect="1"/>
          </p:cNvGraphicFramePr>
          <p:nvPr/>
        </p:nvGraphicFramePr>
        <p:xfrm>
          <a:off x="6021388" y="533400"/>
          <a:ext cx="455612" cy="5743575"/>
        </p:xfrm>
        <a:graphic>
          <a:graphicData uri="http://schemas.openxmlformats.org/presentationml/2006/ole">
            <mc:AlternateContent xmlns:mc="http://schemas.openxmlformats.org/markup-compatibility/2006">
              <mc:Choice xmlns:v="urn:schemas-microsoft-com:vml" Requires="v">
                <p:oleObj spid="_x0000_s1374" name="Worksheet" r:id="rId25" imgW="457280" imgH="5772260" progId="Excel.Sheet.8">
                  <p:embed/>
                </p:oleObj>
              </mc:Choice>
              <mc:Fallback>
                <p:oleObj name="Worksheet" r:id="rId25" imgW="457280" imgH="5772260" progId="Excel.Sheet.8">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0213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6" name="Object 10"/>
          <p:cNvGraphicFramePr>
            <a:graphicFrameLocks noChangeAspect="1"/>
          </p:cNvGraphicFramePr>
          <p:nvPr/>
        </p:nvGraphicFramePr>
        <p:xfrm>
          <a:off x="6707188" y="533400"/>
          <a:ext cx="455612" cy="5743575"/>
        </p:xfrm>
        <a:graphic>
          <a:graphicData uri="http://schemas.openxmlformats.org/presentationml/2006/ole">
            <mc:AlternateContent xmlns:mc="http://schemas.openxmlformats.org/markup-compatibility/2006">
              <mc:Choice xmlns:v="urn:schemas-microsoft-com:vml" Requires="v">
                <p:oleObj spid="_x0000_s1375" name="Worksheet" r:id="rId28" imgW="457280" imgH="5772260" progId="Excel.Sheet.8">
                  <p:embed/>
                </p:oleObj>
              </mc:Choice>
              <mc:Fallback>
                <p:oleObj name="Worksheet" r:id="rId28" imgW="457280" imgH="5772260" progId="Excel.Sheet.8">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7071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7" name="Object 11"/>
          <p:cNvGraphicFramePr>
            <a:graphicFrameLocks noChangeAspect="1"/>
          </p:cNvGraphicFramePr>
          <p:nvPr/>
        </p:nvGraphicFramePr>
        <p:xfrm>
          <a:off x="7392988" y="533400"/>
          <a:ext cx="455612" cy="5743575"/>
        </p:xfrm>
        <a:graphic>
          <a:graphicData uri="http://schemas.openxmlformats.org/presentationml/2006/ole">
            <mc:AlternateContent xmlns:mc="http://schemas.openxmlformats.org/markup-compatibility/2006">
              <mc:Choice xmlns:v="urn:schemas-microsoft-com:vml" Requires="v">
                <p:oleObj spid="_x0000_s1376" name="Worksheet" r:id="rId31" imgW="457280" imgH="5772260" progId="Excel.Sheet.8">
                  <p:embed/>
                </p:oleObj>
              </mc:Choice>
              <mc:Fallback>
                <p:oleObj name="Worksheet" r:id="rId31" imgW="457280" imgH="5772260" progId="Excel.Sheet.8">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392988"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98" name="Text Box 22"/>
          <p:cNvSpPr txBox="1">
            <a:spLocks noChangeArrowheads="1"/>
          </p:cNvSpPr>
          <p:nvPr/>
        </p:nvSpPr>
        <p:spPr bwMode="auto">
          <a:xfrm>
            <a:off x="1752600" y="0"/>
            <a:ext cx="579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GB" sz="1600" b="1">
                <a:latin typeface="Tahoma" pitchFamily="34" charset="0"/>
              </a:rPr>
              <a:t>A Students Course Preferences - Example</a:t>
            </a:r>
          </a:p>
        </p:txBody>
      </p:sp>
      <p:sp>
        <p:nvSpPr>
          <p:cNvPr id="24599" name="Text Box 23"/>
          <p:cNvSpPr txBox="1">
            <a:spLocks noChangeArrowheads="1"/>
          </p:cNvSpPr>
          <p:nvPr/>
        </p:nvSpPr>
        <p:spPr bwMode="auto">
          <a:xfrm>
            <a:off x="8001000" y="533400"/>
            <a:ext cx="1143000" cy="12620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GB" sz="1400" b="1">
                <a:latin typeface="Tahoma" pitchFamily="34" charset="0"/>
              </a:rPr>
              <a:t>Students</a:t>
            </a:r>
          </a:p>
          <a:p>
            <a:pPr algn="ctr" eaLnBrk="1" hangingPunct="1">
              <a:spcBef>
                <a:spcPct val="50000"/>
              </a:spcBef>
            </a:pPr>
            <a:r>
              <a:rPr lang="en-GB" sz="1400" b="1">
                <a:latin typeface="Tahoma" pitchFamily="34" charset="0"/>
              </a:rPr>
              <a:t> Points</a:t>
            </a:r>
          </a:p>
          <a:p>
            <a:pPr algn="ctr" eaLnBrk="1" hangingPunct="1">
              <a:spcBef>
                <a:spcPct val="50000"/>
              </a:spcBef>
            </a:pPr>
            <a:r>
              <a:rPr lang="en-GB" sz="1400" b="1">
                <a:latin typeface="Tahoma" pitchFamily="34" charset="0"/>
              </a:rPr>
              <a:t> Total</a:t>
            </a:r>
          </a:p>
          <a:p>
            <a:pPr algn="ctr" eaLnBrk="1" hangingPunct="1">
              <a:spcBef>
                <a:spcPct val="50000"/>
              </a:spcBef>
            </a:pPr>
            <a:r>
              <a:rPr lang="en-GB" sz="1400" b="1">
                <a:latin typeface="Tahoma" pitchFamily="34" charset="0"/>
              </a:rPr>
              <a:t> = 445</a:t>
            </a:r>
          </a:p>
        </p:txBody>
      </p:sp>
      <p:sp>
        <p:nvSpPr>
          <p:cNvPr id="24600" name="Text Box 24"/>
          <p:cNvSpPr txBox="1">
            <a:spLocks noChangeArrowheads="1"/>
          </p:cNvSpPr>
          <p:nvPr/>
        </p:nvSpPr>
        <p:spPr bwMode="auto">
          <a:xfrm>
            <a:off x="8001000" y="2057400"/>
            <a:ext cx="1143000" cy="730250"/>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400" b="1">
                <a:latin typeface="Tahoma" pitchFamily="34" charset="0"/>
              </a:rPr>
              <a:t>Cut Off Points for Course</a:t>
            </a:r>
          </a:p>
        </p:txBody>
      </p:sp>
      <p:graphicFrame>
        <p:nvGraphicFramePr>
          <p:cNvPr id="24601" name="Object 2"/>
          <p:cNvGraphicFramePr>
            <a:graphicFrameLocks noChangeAspect="1"/>
          </p:cNvGraphicFramePr>
          <p:nvPr/>
        </p:nvGraphicFramePr>
        <p:xfrm>
          <a:off x="755650" y="533400"/>
          <a:ext cx="455613" cy="5743575"/>
        </p:xfrm>
        <a:graphic>
          <a:graphicData uri="http://schemas.openxmlformats.org/presentationml/2006/ole">
            <mc:AlternateContent xmlns:mc="http://schemas.openxmlformats.org/markup-compatibility/2006">
              <mc:Choice xmlns:v="urn:schemas-microsoft-com:vml" Requires="v">
                <p:oleObj spid="_x0000_s1377" name="Worksheet" r:id="rId34" imgW="457280" imgH="5772260" progId="Excel.Sheet.8">
                  <p:embed/>
                </p:oleObj>
              </mc:Choice>
              <mc:Fallback>
                <p:oleObj name="Worksheet" r:id="rId34" imgW="457280" imgH="5772260" progId="Excel.Sheet.8">
                  <p:embed/>
                  <p:pic>
                    <p:nvPicPr>
                      <p:cNvPr id="0" name=""/>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755650" y="533400"/>
                        <a:ext cx="455613"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97796923"/>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9" name="Object 3"/>
          <p:cNvGraphicFramePr>
            <a:graphicFrameLocks noChangeAspect="1"/>
          </p:cNvGraphicFramePr>
          <p:nvPr>
            <p:extLst>
              <p:ext uri="{D42A27DB-BD31-4B8C-83A1-F6EECF244321}">
                <p14:modId xmlns:p14="http://schemas.microsoft.com/office/powerpoint/2010/main" val="2168662115"/>
              </p:ext>
            </p:extLst>
          </p:nvPr>
        </p:nvGraphicFramePr>
        <p:xfrm>
          <a:off x="2699792" y="533400"/>
          <a:ext cx="455613" cy="5743575"/>
        </p:xfrm>
        <a:graphic>
          <a:graphicData uri="http://schemas.openxmlformats.org/presentationml/2006/ole">
            <mc:AlternateContent xmlns:mc="http://schemas.openxmlformats.org/markup-compatibility/2006">
              <mc:Choice xmlns:v="urn:schemas-microsoft-com:vml" Requires="v">
                <p:oleObj spid="_x0000_s5209" name="Worksheet" r:id="rId5" imgW="457280" imgH="5772260" progId="Excel.Sheet.8">
                  <p:embed/>
                </p:oleObj>
              </mc:Choice>
              <mc:Fallback>
                <p:oleObj name="Worksheet" r:id="rId5" imgW="457280" imgH="5772260"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533400"/>
                        <a:ext cx="455613"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0" name="Object 4"/>
          <p:cNvGraphicFramePr>
            <a:graphicFrameLocks noChangeAspect="1"/>
          </p:cNvGraphicFramePr>
          <p:nvPr>
            <p:extLst>
              <p:ext uri="{D42A27DB-BD31-4B8C-83A1-F6EECF244321}">
                <p14:modId xmlns:p14="http://schemas.microsoft.com/office/powerpoint/2010/main" val="632940179"/>
              </p:ext>
            </p:extLst>
          </p:nvPr>
        </p:nvGraphicFramePr>
        <p:xfrm>
          <a:off x="3851920" y="533400"/>
          <a:ext cx="455612" cy="5743575"/>
        </p:xfrm>
        <a:graphic>
          <a:graphicData uri="http://schemas.openxmlformats.org/presentationml/2006/ole">
            <mc:AlternateContent xmlns:mc="http://schemas.openxmlformats.org/markup-compatibility/2006">
              <mc:Choice xmlns:v="urn:schemas-microsoft-com:vml" Requires="v">
                <p:oleObj spid="_x0000_s5210" name="Worksheet" r:id="rId8" imgW="457280" imgH="5772260" progId="Excel.Sheet.8">
                  <p:embed/>
                </p:oleObj>
              </mc:Choice>
              <mc:Fallback>
                <p:oleObj name="Worksheet" r:id="rId8" imgW="457280" imgH="5772260" progId="Excel.Shee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51920" y="533400"/>
                        <a:ext cx="455612"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98" name="Text Box 22"/>
          <p:cNvSpPr txBox="1">
            <a:spLocks noChangeArrowheads="1"/>
          </p:cNvSpPr>
          <p:nvPr/>
        </p:nvSpPr>
        <p:spPr bwMode="auto">
          <a:xfrm>
            <a:off x="1752600" y="0"/>
            <a:ext cx="579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GB" sz="1600" b="1" dirty="0">
                <a:latin typeface="Tahoma" pitchFamily="34" charset="0"/>
              </a:rPr>
              <a:t>A Students Course Preferences </a:t>
            </a:r>
            <a:r>
              <a:rPr lang="en-GB" sz="1600" b="1" dirty="0" smtClean="0">
                <a:latin typeface="Tahoma" pitchFamily="34" charset="0"/>
              </a:rPr>
              <a:t>– After Round 1</a:t>
            </a:r>
            <a:endParaRPr lang="en-GB" sz="1600" b="1" dirty="0">
              <a:latin typeface="Tahoma" pitchFamily="34" charset="0"/>
            </a:endParaRPr>
          </a:p>
        </p:txBody>
      </p:sp>
      <p:sp>
        <p:nvSpPr>
          <p:cNvPr id="24599" name="Text Box 23"/>
          <p:cNvSpPr txBox="1">
            <a:spLocks noChangeArrowheads="1"/>
          </p:cNvSpPr>
          <p:nvPr/>
        </p:nvSpPr>
        <p:spPr bwMode="auto">
          <a:xfrm>
            <a:off x="323528" y="6453336"/>
            <a:ext cx="2232248" cy="26161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sz="1100" b="1" dirty="0" smtClean="0">
                <a:latin typeface="Tahoma" pitchFamily="34" charset="0"/>
              </a:rPr>
              <a:t>Students Points Total= </a:t>
            </a:r>
            <a:r>
              <a:rPr lang="en-GB" sz="1100" b="1" dirty="0">
                <a:latin typeface="Tahoma" pitchFamily="34" charset="0"/>
              </a:rPr>
              <a:t>445</a:t>
            </a:r>
          </a:p>
        </p:txBody>
      </p:sp>
      <p:sp>
        <p:nvSpPr>
          <p:cNvPr id="24600" name="Text Box 24"/>
          <p:cNvSpPr txBox="1">
            <a:spLocks noChangeArrowheads="1"/>
          </p:cNvSpPr>
          <p:nvPr/>
        </p:nvSpPr>
        <p:spPr bwMode="auto">
          <a:xfrm>
            <a:off x="2559968" y="6437947"/>
            <a:ext cx="2088232" cy="276999"/>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200" b="1" dirty="0">
                <a:latin typeface="Tahoma" pitchFamily="34" charset="0"/>
              </a:rPr>
              <a:t>Cut Off Points for Course</a:t>
            </a:r>
          </a:p>
        </p:txBody>
      </p:sp>
      <p:graphicFrame>
        <p:nvGraphicFramePr>
          <p:cNvPr id="24601" name="Object 2"/>
          <p:cNvGraphicFramePr>
            <a:graphicFrameLocks noChangeAspect="1"/>
          </p:cNvGraphicFramePr>
          <p:nvPr>
            <p:extLst>
              <p:ext uri="{D42A27DB-BD31-4B8C-83A1-F6EECF244321}">
                <p14:modId xmlns:p14="http://schemas.microsoft.com/office/powerpoint/2010/main" val="386955670"/>
              </p:ext>
            </p:extLst>
          </p:nvPr>
        </p:nvGraphicFramePr>
        <p:xfrm>
          <a:off x="1524793" y="533400"/>
          <a:ext cx="455613" cy="5743575"/>
        </p:xfrm>
        <a:graphic>
          <a:graphicData uri="http://schemas.openxmlformats.org/presentationml/2006/ole">
            <mc:AlternateContent xmlns:mc="http://schemas.openxmlformats.org/markup-compatibility/2006">
              <mc:Choice xmlns:v="urn:schemas-microsoft-com:vml" Requires="v">
                <p:oleObj spid="_x0000_s5211" name="Worksheet" r:id="rId11" imgW="457280" imgH="5772260" progId="Excel.Sheet.8">
                  <p:embed/>
                </p:oleObj>
              </mc:Choice>
              <mc:Fallback>
                <p:oleObj name="Worksheet" r:id="rId11" imgW="457280" imgH="5772260" progId="Excel.Sheet.8">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793" y="533400"/>
                        <a:ext cx="455613" cy="5743575"/>
                      </a:xfrm>
                      <a:prstGeom prst="rect">
                        <a:avLst/>
                      </a:prstGeom>
                      <a:solidFill>
                        <a:srgbClr val="9BD5FA"/>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TextBox 1"/>
          <p:cNvSpPr txBox="1"/>
          <p:nvPr/>
        </p:nvSpPr>
        <p:spPr>
          <a:xfrm>
            <a:off x="4648200" y="1556792"/>
            <a:ext cx="4032448" cy="3477875"/>
          </a:xfrm>
          <a:prstGeom prst="rect">
            <a:avLst/>
          </a:prstGeom>
          <a:noFill/>
        </p:spPr>
        <p:txBody>
          <a:bodyPr wrap="square" rtlCol="0">
            <a:spAutoFit/>
          </a:bodyPr>
          <a:lstStyle/>
          <a:p>
            <a:pPr algn="ctr"/>
            <a:r>
              <a:rPr lang="en-IE" sz="4400" b="1" dirty="0" smtClean="0">
                <a:effectLst>
                  <a:outerShdw blurRad="38100" dist="38100" dir="2700000" algn="tl">
                    <a:srgbClr val="000000">
                      <a:alpha val="43137"/>
                    </a:srgbClr>
                  </a:outerShdw>
                </a:effectLst>
              </a:rPr>
              <a:t>4 – 10 will be permanently erased from the application</a:t>
            </a:r>
          </a:p>
        </p:txBody>
      </p:sp>
    </p:spTree>
    <p:extLst>
      <p:ext uri="{BB962C8B-B14F-4D97-AF65-F5344CB8AC3E}">
        <p14:creationId xmlns:p14="http://schemas.microsoft.com/office/powerpoint/2010/main" val="371103914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539750" y="836613"/>
            <a:ext cx="7993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IE"/>
          </a:p>
        </p:txBody>
      </p:sp>
      <p:sp>
        <p:nvSpPr>
          <p:cNvPr id="3" name="Text Box 25"/>
          <p:cNvSpPr txBox="1">
            <a:spLocks noChangeArrowheads="1"/>
          </p:cNvSpPr>
          <p:nvPr/>
        </p:nvSpPr>
        <p:spPr bwMode="auto">
          <a:xfrm>
            <a:off x="971600" y="836613"/>
            <a:ext cx="7344815" cy="4653582"/>
          </a:xfrm>
          <a:prstGeom prst="rect">
            <a:avLst/>
          </a:prstGeom>
          <a:solidFill>
            <a:schemeClr val="accent2"/>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130000"/>
              </a:lnSpc>
              <a:spcBef>
                <a:spcPct val="50000"/>
              </a:spcBef>
            </a:pPr>
            <a:r>
              <a:rPr lang="en-GB" sz="5400" u="sng" dirty="0">
                <a:solidFill>
                  <a:srgbClr val="FFFF00"/>
                </a:solidFill>
                <a:latin typeface="Tahoma" pitchFamily="34" charset="0"/>
              </a:rPr>
              <a:t>All Lower Preference Courses </a:t>
            </a:r>
            <a:r>
              <a:rPr lang="en-GB" sz="6600" b="1" u="sng" dirty="0">
                <a:solidFill>
                  <a:srgbClr val="FFFF00"/>
                </a:solidFill>
                <a:effectLst>
                  <a:outerShdw blurRad="38100" dist="38100" dir="2700000" algn="tl">
                    <a:srgbClr val="000000">
                      <a:alpha val="43137"/>
                    </a:srgbClr>
                  </a:outerShdw>
                </a:effectLst>
                <a:latin typeface="Tahoma" pitchFamily="34" charset="0"/>
              </a:rPr>
              <a:t>Disappear</a:t>
            </a:r>
            <a:r>
              <a:rPr lang="en-GB" sz="5400" u="sng" dirty="0">
                <a:solidFill>
                  <a:srgbClr val="FFFF00"/>
                </a:solidFill>
                <a:latin typeface="Tahoma" pitchFamily="34" charset="0"/>
              </a:rPr>
              <a:t> From Students Preferences</a:t>
            </a:r>
          </a:p>
        </p:txBody>
      </p:sp>
    </p:spTree>
    <p:extLst>
      <p:ext uri="{BB962C8B-B14F-4D97-AF65-F5344CB8AC3E}">
        <p14:creationId xmlns:p14="http://schemas.microsoft.com/office/powerpoint/2010/main" val="8706154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395288" y="1700213"/>
            <a:ext cx="8353425" cy="4752975"/>
          </a:xfrm>
        </p:spPr>
        <p:txBody>
          <a:bodyPr>
            <a:normAutofit fontScale="25000" lnSpcReduction="20000"/>
          </a:bodyPr>
          <a:lstStyle/>
          <a:p>
            <a:pPr marL="274320" indent="-274320" eaLnBrk="1" fontAlgn="auto" hangingPunct="1">
              <a:lnSpc>
                <a:spcPct val="170000"/>
              </a:lnSpc>
              <a:spcAft>
                <a:spcPts val="600"/>
              </a:spcAft>
              <a:buClr>
                <a:schemeClr val="accent3"/>
              </a:buClr>
              <a:buFont typeface="Wingdings" pitchFamily="2" charset="2"/>
              <a:buChar char="§"/>
              <a:defRPr/>
            </a:pPr>
            <a:r>
              <a:rPr lang="en-IE" sz="8000" dirty="0"/>
              <a:t>Level 8 and Level 6/7 offers will be issued </a:t>
            </a:r>
            <a:r>
              <a:rPr lang="en-IE" sz="8000" dirty="0" smtClean="0"/>
              <a:t>independently</a:t>
            </a:r>
          </a:p>
          <a:p>
            <a:pPr marL="274320" indent="-274320" eaLnBrk="1" fontAlgn="auto" hangingPunct="1">
              <a:lnSpc>
                <a:spcPct val="170000"/>
              </a:lnSpc>
              <a:spcAft>
                <a:spcPts val="600"/>
              </a:spcAft>
              <a:buClr>
                <a:schemeClr val="accent3"/>
              </a:buClr>
              <a:buFont typeface="Wingdings" pitchFamily="2" charset="2"/>
              <a:buChar char="§"/>
              <a:defRPr/>
            </a:pPr>
            <a:r>
              <a:rPr lang="en-IE" sz="8000" dirty="0" smtClean="0"/>
              <a:t>Only </a:t>
            </a:r>
            <a:r>
              <a:rPr lang="en-IE" sz="8000" dirty="0"/>
              <a:t>one offer can be accepted</a:t>
            </a:r>
          </a:p>
          <a:p>
            <a:pPr marL="274320" indent="-274320" eaLnBrk="1" fontAlgn="auto" hangingPunct="1">
              <a:lnSpc>
                <a:spcPct val="170000"/>
              </a:lnSpc>
              <a:spcAft>
                <a:spcPts val="600"/>
              </a:spcAft>
              <a:buClr>
                <a:schemeClr val="accent3"/>
              </a:buClr>
              <a:buFont typeface="Wingdings" pitchFamily="2" charset="2"/>
              <a:buChar char="§"/>
              <a:defRPr/>
            </a:pPr>
            <a:r>
              <a:rPr lang="en-IE" sz="8000" dirty="0"/>
              <a:t>This offer will be a place in the highest of your course preferences to which you are entitled.</a:t>
            </a:r>
          </a:p>
          <a:p>
            <a:pPr marL="274320" indent="-274320" eaLnBrk="1" fontAlgn="auto" hangingPunct="1">
              <a:lnSpc>
                <a:spcPct val="170000"/>
              </a:lnSpc>
              <a:spcAft>
                <a:spcPts val="600"/>
              </a:spcAft>
              <a:buClr>
                <a:schemeClr val="accent3"/>
              </a:buClr>
              <a:buFont typeface="Wingdings" pitchFamily="2" charset="2"/>
              <a:buChar char="§"/>
              <a:defRPr/>
            </a:pPr>
            <a:r>
              <a:rPr lang="en-IE" sz="8000" dirty="0"/>
              <a:t>Remember:  </a:t>
            </a:r>
            <a:r>
              <a:rPr lang="en-IE" sz="8000" b="1" u="sng" dirty="0" smtClean="0"/>
              <a:t>You </a:t>
            </a:r>
            <a:r>
              <a:rPr lang="en-IE" sz="8000" b="1" u="sng" dirty="0"/>
              <a:t>can only move </a:t>
            </a:r>
            <a:r>
              <a:rPr lang="en-IE" sz="8000" b="1" u="sng" dirty="0" smtClean="0"/>
              <a:t>up on the list!</a:t>
            </a:r>
            <a:endParaRPr lang="en-IE" sz="8000" b="1" u="sng" dirty="0"/>
          </a:p>
          <a:p>
            <a:pPr marL="274320" indent="-274320" eaLnBrk="1" fontAlgn="auto" hangingPunct="1">
              <a:lnSpc>
                <a:spcPct val="170000"/>
              </a:lnSpc>
              <a:spcAft>
                <a:spcPts val="600"/>
              </a:spcAft>
              <a:buClr>
                <a:schemeClr val="accent3"/>
              </a:buClr>
              <a:buFont typeface="Wingdings" pitchFamily="2" charset="2"/>
              <a:buChar char="§"/>
              <a:defRPr/>
            </a:pPr>
            <a:r>
              <a:rPr lang="en-IE" sz="8000" dirty="0"/>
              <a:t>Students have the option to accept, reject or defer an offer (not </a:t>
            </a:r>
            <a:r>
              <a:rPr lang="en-IE" sz="8000" dirty="0" smtClean="0"/>
              <a:t>guaranteed</a:t>
            </a:r>
            <a:r>
              <a:rPr lang="en-IE" sz="8000" dirty="0"/>
              <a:t>)</a:t>
            </a:r>
            <a:endParaRPr lang="en-GB" sz="8000" dirty="0"/>
          </a:p>
          <a:p>
            <a:pPr marL="274320" indent="-274320" eaLnBrk="1" fontAlgn="auto" hangingPunct="1">
              <a:lnSpc>
                <a:spcPct val="90000"/>
              </a:lnSpc>
              <a:spcAft>
                <a:spcPts val="0"/>
              </a:spcAft>
              <a:buClr>
                <a:schemeClr val="accent3"/>
              </a:buClr>
              <a:buFont typeface="Wingdings 2"/>
              <a:buChar char=""/>
              <a:defRPr/>
            </a:pPr>
            <a:endParaRPr lang="en-IE" sz="2000" dirty="0"/>
          </a:p>
        </p:txBody>
      </p:sp>
      <p:sp>
        <p:nvSpPr>
          <p:cNvPr id="23555" name="Rectangle 2"/>
          <p:cNvSpPr>
            <a:spLocks noGrp="1" noChangeArrowheads="1"/>
          </p:cNvSpPr>
          <p:nvPr>
            <p:ph type="title"/>
          </p:nvPr>
        </p:nvSpPr>
        <p:spPr>
          <a:xfrm>
            <a:off x="250825" y="260350"/>
            <a:ext cx="8229600" cy="1143000"/>
          </a:xfrm>
        </p:spPr>
        <p:txBody>
          <a:bodyPr/>
          <a:lstStyle/>
          <a:p>
            <a:pPr eaLnBrk="1" fontAlgn="auto" hangingPunct="1">
              <a:spcAft>
                <a:spcPts val="0"/>
              </a:spcAft>
              <a:defRPr/>
            </a:pPr>
            <a:r>
              <a:rPr lang="en-IE" dirty="0" smtClean="0"/>
              <a:t>Places Allocation:</a:t>
            </a:r>
          </a:p>
        </p:txBody>
      </p:sp>
    </p:spTree>
    <p:extLst>
      <p:ext uri="{BB962C8B-B14F-4D97-AF65-F5344CB8AC3E}">
        <p14:creationId xmlns:p14="http://schemas.microsoft.com/office/powerpoint/2010/main" val="155571982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pRg st="1" end="1"/>
                                            </p:txEl>
                                          </p:spTgt>
                                        </p:tgtEl>
                                        <p:attrNameLst>
                                          <p:attrName>style.visibility</p:attrName>
                                        </p:attrNameLst>
                                      </p:cBhvr>
                                      <p:to>
                                        <p:strVal val="visible"/>
                                      </p:to>
                                    </p:set>
                                    <p:anim calcmode="lin" valueType="num">
                                      <p:cBhvr additive="base">
                                        <p:cTn id="13"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1507">
                                            <p:txEl>
                                              <p:pRg st="2" end="2"/>
                                            </p:txEl>
                                          </p:spTgt>
                                        </p:tgtEl>
                                        <p:attrNameLst>
                                          <p:attrName>style.visibility</p:attrName>
                                        </p:attrNameLst>
                                      </p:cBhvr>
                                      <p:to>
                                        <p:strVal val="visible"/>
                                      </p:to>
                                    </p:set>
                                    <p:anim calcmode="lin" valueType="num">
                                      <p:cBhvr additive="base">
                                        <p:cTn id="19"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1507">
                                            <p:txEl>
                                              <p:pRg st="3" end="3"/>
                                            </p:txEl>
                                          </p:spTgt>
                                        </p:tgtEl>
                                        <p:attrNameLst>
                                          <p:attrName>style.visibility</p:attrName>
                                        </p:attrNameLst>
                                      </p:cBhvr>
                                      <p:to>
                                        <p:strVal val="visible"/>
                                      </p:to>
                                    </p:set>
                                    <p:anim calcmode="lin" valueType="num">
                                      <p:cBhvr additive="base">
                                        <p:cTn id="25"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1507">
                                            <p:txEl>
                                              <p:pRg st="4" end="4"/>
                                            </p:txEl>
                                          </p:spTgt>
                                        </p:tgtEl>
                                        <p:attrNameLst>
                                          <p:attrName>style.visibility</p:attrName>
                                        </p:attrNameLst>
                                      </p:cBhvr>
                                      <p:to>
                                        <p:strVal val="visible"/>
                                      </p:to>
                                    </p:set>
                                    <p:anim calcmode="lin" valueType="num">
                                      <p:cBhvr additive="base">
                                        <p:cTn id="31" dur="5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5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E" dirty="0" smtClean="0"/>
              <a:t>Level 8 Courses – Honours Degree</a:t>
            </a:r>
          </a:p>
          <a:p>
            <a:endParaRPr lang="en-IE" dirty="0" smtClean="0"/>
          </a:p>
          <a:p>
            <a:r>
              <a:rPr lang="en-IE" dirty="0" smtClean="0"/>
              <a:t>Level 7 Courses – Ordinary Degree</a:t>
            </a:r>
          </a:p>
          <a:p>
            <a:endParaRPr lang="en-IE" dirty="0" smtClean="0"/>
          </a:p>
          <a:p>
            <a:r>
              <a:rPr lang="en-IE" dirty="0" smtClean="0"/>
              <a:t>Level 6 Courses – Higher Certificate</a:t>
            </a:r>
          </a:p>
          <a:p>
            <a:endParaRPr lang="en-IE" dirty="0" smtClean="0"/>
          </a:p>
          <a:p>
            <a:r>
              <a:rPr lang="en-IE" dirty="0" smtClean="0"/>
              <a:t>Level 5 Courses – PLC/FETAC courses</a:t>
            </a:r>
          </a:p>
          <a:p>
            <a:endParaRPr lang="en-IE" dirty="0" smtClean="0"/>
          </a:p>
          <a:p>
            <a:r>
              <a:rPr lang="en-IE" dirty="0" smtClean="0"/>
              <a:t>Apprenticeships – Trades/Specialised courses</a:t>
            </a:r>
            <a:endParaRPr lang="en-IE" dirty="0"/>
          </a:p>
        </p:txBody>
      </p:sp>
      <p:sp>
        <p:nvSpPr>
          <p:cNvPr id="2" name="Title 1"/>
          <p:cNvSpPr>
            <a:spLocks noGrp="1"/>
          </p:cNvSpPr>
          <p:nvPr>
            <p:ph type="title"/>
          </p:nvPr>
        </p:nvSpPr>
        <p:spPr/>
        <p:txBody>
          <a:bodyPr/>
          <a:lstStyle/>
          <a:p>
            <a:r>
              <a:rPr lang="en-IE" dirty="0" smtClean="0"/>
              <a:t>What are we hoping to achieve</a:t>
            </a:r>
            <a:endParaRPr lang="en-IE" dirty="0"/>
          </a:p>
        </p:txBody>
      </p:sp>
    </p:spTree>
    <p:extLst>
      <p:ext uri="{BB962C8B-B14F-4D97-AF65-F5344CB8AC3E}">
        <p14:creationId xmlns:p14="http://schemas.microsoft.com/office/powerpoint/2010/main" val="23405446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Where do I get information: 	</a:t>
            </a:r>
            <a:endParaRPr lang="en-IE" dirty="0"/>
          </a:p>
        </p:txBody>
      </p:sp>
      <p:sp>
        <p:nvSpPr>
          <p:cNvPr id="3" name="Content Placeholder 2"/>
          <p:cNvSpPr>
            <a:spLocks noGrp="1"/>
          </p:cNvSpPr>
          <p:nvPr>
            <p:ph sz="quarter" idx="1"/>
          </p:nvPr>
        </p:nvSpPr>
        <p:spPr/>
        <p:txBody>
          <a:bodyPr/>
          <a:lstStyle/>
          <a:p>
            <a:r>
              <a:rPr lang="en-IE" dirty="0" smtClean="0">
                <a:hlinkClick r:id="rId2"/>
              </a:rPr>
              <a:t>www.qualifax.ie</a:t>
            </a:r>
            <a:endParaRPr lang="en-IE" dirty="0" smtClean="0"/>
          </a:p>
          <a:p>
            <a:endParaRPr lang="en-IE" dirty="0" smtClean="0"/>
          </a:p>
          <a:p>
            <a:r>
              <a:rPr lang="en-IE" dirty="0" smtClean="0">
                <a:hlinkClick r:id="rId3"/>
              </a:rPr>
              <a:t>www.careersportal.ie</a:t>
            </a:r>
            <a:endParaRPr lang="en-IE" dirty="0" smtClean="0"/>
          </a:p>
          <a:p>
            <a:endParaRPr lang="en-IE" dirty="0" smtClean="0"/>
          </a:p>
          <a:p>
            <a:r>
              <a:rPr lang="en-IE" dirty="0" smtClean="0"/>
              <a:t>College prospectus</a:t>
            </a:r>
          </a:p>
          <a:p>
            <a:endParaRPr lang="en-IE" dirty="0" smtClean="0"/>
          </a:p>
          <a:p>
            <a:r>
              <a:rPr lang="en-IE" dirty="0" smtClean="0"/>
              <a:t>College website – has the most up-to-date information on courses</a:t>
            </a:r>
          </a:p>
          <a:p>
            <a:endParaRPr lang="en-IE" dirty="0" smtClean="0"/>
          </a:p>
          <a:p>
            <a:r>
              <a:rPr lang="en-IE" dirty="0" smtClean="0"/>
              <a:t>Parents, friends, teachers, guidance counsellor</a:t>
            </a:r>
            <a:endParaRPr lang="en-IE" dirty="0"/>
          </a:p>
        </p:txBody>
      </p:sp>
    </p:spTree>
    <p:extLst>
      <p:ext uri="{BB962C8B-B14F-4D97-AF65-F5344CB8AC3E}">
        <p14:creationId xmlns:p14="http://schemas.microsoft.com/office/powerpoint/2010/main" val="31305835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EAR PPT Cover.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ctrTitle"/>
          </p:nvPr>
        </p:nvSpPr>
        <p:spPr>
          <a:xfrm>
            <a:off x="849923" y="2708275"/>
            <a:ext cx="7993674" cy="2090738"/>
          </a:xfrm>
        </p:spPr>
        <p:txBody>
          <a:bodyPr/>
          <a:lstStyle/>
          <a:p>
            <a:pPr algn="r" eaLnBrk="1" hangingPunct="1"/>
            <a:r>
              <a:rPr lang="en-GB" sz="2400" b="1" dirty="0" smtClean="0">
                <a:solidFill>
                  <a:schemeClr val="tx1"/>
                </a:solidFill>
                <a:latin typeface="Verdana" pitchFamily="34" charset="0"/>
                <a:cs typeface="Arial" charset="0"/>
              </a:rPr>
              <a:t>Higher Education Access Route</a:t>
            </a:r>
          </a:p>
        </p:txBody>
      </p:sp>
    </p:spTree>
    <p:extLst>
      <p:ext uri="{BB962C8B-B14F-4D97-AF65-F5344CB8AC3E}">
        <p14:creationId xmlns:p14="http://schemas.microsoft.com/office/powerpoint/2010/main" val="11257082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546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913243" y="692697"/>
            <a:ext cx="5782796" cy="369332"/>
          </a:xfrm>
          <a:prstGeom prst="rect">
            <a:avLst/>
          </a:prstGeom>
          <a:noFill/>
        </p:spPr>
        <p:txBody>
          <a:bodyPr wrap="square" rtlCol="0">
            <a:spAutoFit/>
          </a:bodyPr>
          <a:lstStyle/>
          <a:p>
            <a:r>
              <a:rPr lang="en-IE" dirty="0" smtClean="0"/>
              <a:t>ways you can apply to College</a:t>
            </a:r>
            <a:endParaRPr lang="en-IE" dirty="0"/>
          </a:p>
        </p:txBody>
      </p:sp>
      <p:grpSp>
        <p:nvGrpSpPr>
          <p:cNvPr id="13" name="Group 12"/>
          <p:cNvGrpSpPr/>
          <p:nvPr/>
        </p:nvGrpSpPr>
        <p:grpSpPr>
          <a:xfrm>
            <a:off x="323528" y="1840544"/>
            <a:ext cx="1398837" cy="2160240"/>
            <a:chOff x="530485" y="1892329"/>
            <a:chExt cx="1398837" cy="2160240"/>
          </a:xfrm>
        </p:grpSpPr>
        <p:sp>
          <p:nvSpPr>
            <p:cNvPr id="2" name="Rectangle 1"/>
            <p:cNvSpPr/>
            <p:nvPr/>
          </p:nvSpPr>
          <p:spPr bwMode="auto">
            <a:xfrm>
              <a:off x="530485" y="1892329"/>
              <a:ext cx="1395847" cy="2160240"/>
            </a:xfrm>
            <a:prstGeom prst="rect">
              <a:avLst/>
            </a:prstGeom>
            <a:solidFill>
              <a:srgbClr val="CC0066"/>
            </a:solidFill>
            <a:ln w="9525" cap="flat" cmpd="sng" algn="ctr">
              <a:solidFill>
                <a:srgbClr val="CC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endParaRPr>
            </a:p>
          </p:txBody>
        </p:sp>
        <p:sp>
          <p:nvSpPr>
            <p:cNvPr id="7" name="TextBox 6"/>
            <p:cNvSpPr txBox="1"/>
            <p:nvPr/>
          </p:nvSpPr>
          <p:spPr>
            <a:xfrm>
              <a:off x="533475" y="2215734"/>
              <a:ext cx="1395847" cy="707886"/>
            </a:xfrm>
            <a:prstGeom prst="rect">
              <a:avLst/>
            </a:prstGeom>
            <a:noFill/>
          </p:spPr>
          <p:txBody>
            <a:bodyPr wrap="square" rtlCol="0">
              <a:spAutoFit/>
            </a:bodyPr>
            <a:lstStyle/>
            <a:p>
              <a:r>
                <a:rPr lang="en-IE" sz="4000" b="1" dirty="0" smtClean="0">
                  <a:solidFill>
                    <a:schemeClr val="bg1"/>
                  </a:solidFill>
                </a:rPr>
                <a:t>CAO</a:t>
              </a:r>
              <a:endParaRPr lang="en-IE" sz="4000" b="1" dirty="0">
                <a:solidFill>
                  <a:schemeClr val="bg1"/>
                </a:solidFill>
              </a:endParaRPr>
            </a:p>
          </p:txBody>
        </p:sp>
      </p:grpSp>
      <p:grpSp>
        <p:nvGrpSpPr>
          <p:cNvPr id="14" name="Group 13"/>
          <p:cNvGrpSpPr/>
          <p:nvPr/>
        </p:nvGrpSpPr>
        <p:grpSpPr>
          <a:xfrm>
            <a:off x="1824785" y="1791715"/>
            <a:ext cx="1872207" cy="2160240"/>
            <a:chOff x="1929322" y="1878799"/>
            <a:chExt cx="1872207" cy="2160240"/>
          </a:xfrm>
        </p:grpSpPr>
        <p:sp>
          <p:nvSpPr>
            <p:cNvPr id="6" name="Rectangle 5"/>
            <p:cNvSpPr/>
            <p:nvPr/>
          </p:nvSpPr>
          <p:spPr bwMode="auto">
            <a:xfrm>
              <a:off x="2051721" y="1878799"/>
              <a:ext cx="1656184" cy="2160240"/>
            </a:xfrm>
            <a:prstGeom prst="rect">
              <a:avLst/>
            </a:prstGeom>
            <a:solidFill>
              <a:srgbClr val="CC00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endParaRPr>
            </a:p>
          </p:txBody>
        </p:sp>
        <p:sp>
          <p:nvSpPr>
            <p:cNvPr id="8" name="TextBox 7"/>
            <p:cNvSpPr txBox="1"/>
            <p:nvPr/>
          </p:nvSpPr>
          <p:spPr>
            <a:xfrm>
              <a:off x="1929322" y="2231577"/>
              <a:ext cx="1872207" cy="707886"/>
            </a:xfrm>
            <a:prstGeom prst="rect">
              <a:avLst/>
            </a:prstGeom>
            <a:noFill/>
          </p:spPr>
          <p:txBody>
            <a:bodyPr wrap="square" rtlCol="0">
              <a:spAutoFit/>
            </a:bodyPr>
            <a:lstStyle/>
            <a:p>
              <a:r>
                <a:rPr lang="en-IE" sz="4000" b="1" dirty="0" smtClean="0">
                  <a:solidFill>
                    <a:schemeClr val="bg1"/>
                  </a:solidFill>
                </a:rPr>
                <a:t>HEAR</a:t>
              </a:r>
              <a:endParaRPr lang="en-IE" sz="4000" b="1" dirty="0">
                <a:solidFill>
                  <a:schemeClr val="bg1"/>
                </a:solidFill>
              </a:endParaRPr>
            </a:p>
          </p:txBody>
        </p:sp>
      </p:grpSp>
      <p:grpSp>
        <p:nvGrpSpPr>
          <p:cNvPr id="15" name="Group 14"/>
          <p:cNvGrpSpPr/>
          <p:nvPr/>
        </p:nvGrpSpPr>
        <p:grpSpPr>
          <a:xfrm>
            <a:off x="3696992" y="1806962"/>
            <a:ext cx="1975282" cy="2160240"/>
            <a:chOff x="3763073" y="1878799"/>
            <a:chExt cx="1975282" cy="2160240"/>
          </a:xfrm>
        </p:grpSpPr>
        <p:sp>
          <p:nvSpPr>
            <p:cNvPr id="5" name="Rectangle 4"/>
            <p:cNvSpPr/>
            <p:nvPr/>
          </p:nvSpPr>
          <p:spPr bwMode="auto">
            <a:xfrm>
              <a:off x="3809196" y="1878799"/>
              <a:ext cx="1642984" cy="2160240"/>
            </a:xfrm>
            <a:prstGeom prst="rect">
              <a:avLst/>
            </a:prstGeom>
            <a:solidFill>
              <a:srgbClr val="CC00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endParaRPr>
            </a:p>
          </p:txBody>
        </p:sp>
        <p:sp>
          <p:nvSpPr>
            <p:cNvPr id="10" name="TextBox 9"/>
            <p:cNvSpPr txBox="1"/>
            <p:nvPr/>
          </p:nvSpPr>
          <p:spPr>
            <a:xfrm>
              <a:off x="3763073" y="2235799"/>
              <a:ext cx="1975282" cy="707886"/>
            </a:xfrm>
            <a:prstGeom prst="rect">
              <a:avLst/>
            </a:prstGeom>
            <a:noFill/>
          </p:spPr>
          <p:txBody>
            <a:bodyPr wrap="square" rtlCol="0">
              <a:spAutoFit/>
            </a:bodyPr>
            <a:lstStyle/>
            <a:p>
              <a:r>
                <a:rPr lang="en-IE" sz="4000" b="1" dirty="0" smtClean="0">
                  <a:solidFill>
                    <a:schemeClr val="bg1"/>
                  </a:solidFill>
                </a:rPr>
                <a:t>DARE</a:t>
              </a:r>
              <a:endParaRPr lang="en-IE" sz="4000" b="1" dirty="0">
                <a:solidFill>
                  <a:schemeClr val="bg1"/>
                </a:solidFill>
              </a:endParaRPr>
            </a:p>
          </p:txBody>
        </p:sp>
      </p:grpSp>
      <p:grpSp>
        <p:nvGrpSpPr>
          <p:cNvPr id="16" name="Group 15"/>
          <p:cNvGrpSpPr/>
          <p:nvPr/>
        </p:nvGrpSpPr>
        <p:grpSpPr>
          <a:xfrm>
            <a:off x="5532778" y="1800293"/>
            <a:ext cx="1556703" cy="2160240"/>
            <a:chOff x="5581430" y="1905859"/>
            <a:chExt cx="1556703" cy="2160240"/>
          </a:xfrm>
        </p:grpSpPr>
        <p:sp>
          <p:nvSpPr>
            <p:cNvPr id="4" name="Rectangle 3"/>
            <p:cNvSpPr/>
            <p:nvPr/>
          </p:nvSpPr>
          <p:spPr bwMode="auto">
            <a:xfrm>
              <a:off x="5581430" y="1905859"/>
              <a:ext cx="1556703" cy="2160240"/>
            </a:xfrm>
            <a:prstGeom prst="rect">
              <a:avLst/>
            </a:prstGeom>
            <a:solidFill>
              <a:srgbClr val="CC00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endParaRPr>
            </a:p>
          </p:txBody>
        </p:sp>
        <p:sp>
          <p:nvSpPr>
            <p:cNvPr id="9" name="TextBox 8"/>
            <p:cNvSpPr txBox="1"/>
            <p:nvPr/>
          </p:nvSpPr>
          <p:spPr>
            <a:xfrm>
              <a:off x="5738354" y="2212778"/>
              <a:ext cx="1353926" cy="707886"/>
            </a:xfrm>
            <a:prstGeom prst="rect">
              <a:avLst/>
            </a:prstGeom>
            <a:noFill/>
          </p:spPr>
          <p:txBody>
            <a:bodyPr wrap="square" rtlCol="0">
              <a:spAutoFit/>
            </a:bodyPr>
            <a:lstStyle/>
            <a:p>
              <a:r>
                <a:rPr lang="en-IE" sz="4000" b="1" dirty="0" smtClean="0">
                  <a:solidFill>
                    <a:schemeClr val="bg1"/>
                  </a:solidFill>
                </a:rPr>
                <a:t>TAP</a:t>
              </a:r>
              <a:endParaRPr lang="en-IE" sz="4000" b="1" dirty="0">
                <a:solidFill>
                  <a:schemeClr val="bg1"/>
                </a:solidFill>
              </a:endParaRPr>
            </a:p>
          </p:txBody>
        </p:sp>
      </p:grpSp>
      <p:sp>
        <p:nvSpPr>
          <p:cNvPr id="12" name="Rectangle 11"/>
          <p:cNvSpPr/>
          <p:nvPr/>
        </p:nvSpPr>
        <p:spPr bwMode="auto">
          <a:xfrm>
            <a:off x="7169874" y="1840544"/>
            <a:ext cx="1530953" cy="2160240"/>
          </a:xfrm>
          <a:prstGeom prst="rect">
            <a:avLst/>
          </a:prstGeom>
          <a:solidFill>
            <a:srgbClr val="CC00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a:ln>
                <a:noFill/>
              </a:ln>
              <a:solidFill>
                <a:schemeClr val="tx1"/>
              </a:solidFill>
              <a:effectLst/>
              <a:latin typeface="Arial" pitchFamily="-106" charset="0"/>
              <a:ea typeface="ＭＳ Ｐゴシック" pitchFamily="-106" charset="-128"/>
              <a:cs typeface="ＭＳ Ｐゴシック" pitchFamily="-106" charset="-128"/>
            </a:endParaRPr>
          </a:p>
        </p:txBody>
      </p:sp>
      <p:sp>
        <p:nvSpPr>
          <p:cNvPr id="11" name="TextBox 10"/>
          <p:cNvSpPr txBox="1"/>
          <p:nvPr/>
        </p:nvSpPr>
        <p:spPr>
          <a:xfrm>
            <a:off x="7169874" y="2209072"/>
            <a:ext cx="1717914" cy="954107"/>
          </a:xfrm>
          <a:prstGeom prst="rect">
            <a:avLst/>
          </a:prstGeom>
          <a:noFill/>
        </p:spPr>
        <p:txBody>
          <a:bodyPr wrap="square" rtlCol="0">
            <a:spAutoFit/>
          </a:bodyPr>
          <a:lstStyle/>
          <a:p>
            <a:r>
              <a:rPr lang="en-IE" sz="2800" b="1" dirty="0" smtClean="0">
                <a:solidFill>
                  <a:schemeClr val="bg1"/>
                </a:solidFill>
              </a:rPr>
              <a:t>Scholarship</a:t>
            </a:r>
            <a:endParaRPr lang="en-IE" sz="2800" b="1" dirty="0">
              <a:solidFill>
                <a:schemeClr val="bg1"/>
              </a:solidFill>
            </a:endParaRPr>
          </a:p>
        </p:txBody>
      </p:sp>
    </p:spTree>
    <p:extLst>
      <p:ext uri="{BB962C8B-B14F-4D97-AF65-F5344CB8AC3E}">
        <p14:creationId xmlns:p14="http://schemas.microsoft.com/office/powerpoint/2010/main" val="25869058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075" name="Rectangle 2"/>
          <p:cNvSpPr>
            <a:spLocks noGrp="1" noChangeArrowheads="1"/>
          </p:cNvSpPr>
          <p:nvPr>
            <p:ph type="title"/>
          </p:nvPr>
        </p:nvSpPr>
        <p:spPr>
          <a:xfrm>
            <a:off x="713643" y="642938"/>
            <a:ext cx="7772400" cy="914400"/>
          </a:xfrm>
        </p:spPr>
        <p:txBody>
          <a:bodyPr/>
          <a:lstStyle/>
          <a:p>
            <a:pPr algn="l" eaLnBrk="1" hangingPunct="1"/>
            <a:r>
              <a:rPr lang="en-IE" sz="3500" b="1" smtClean="0">
                <a:solidFill>
                  <a:schemeClr val="tx1"/>
                </a:solidFill>
                <a:latin typeface="Verdana" pitchFamily="34" charset="0"/>
                <a:cs typeface="Arial" charset="0"/>
              </a:rPr>
              <a:t>            What is HEAR?</a:t>
            </a:r>
            <a:endParaRPr lang="en-GB" sz="3500" b="1" smtClean="0">
              <a:solidFill>
                <a:schemeClr val="tx1"/>
              </a:solidFill>
              <a:latin typeface="Verdana" pitchFamily="34" charset="0"/>
              <a:cs typeface="Arial" charset="0"/>
            </a:endParaRPr>
          </a:p>
        </p:txBody>
      </p:sp>
      <p:sp>
        <p:nvSpPr>
          <p:cNvPr id="3076" name="Rectangle 3"/>
          <p:cNvSpPr>
            <a:spLocks noGrp="1" noChangeArrowheads="1"/>
          </p:cNvSpPr>
          <p:nvPr>
            <p:ph type="body" idx="1"/>
          </p:nvPr>
        </p:nvSpPr>
        <p:spPr>
          <a:xfrm>
            <a:off x="611066" y="1628775"/>
            <a:ext cx="7772400" cy="3441700"/>
          </a:xfrm>
        </p:spPr>
        <p:txBody>
          <a:bodyPr/>
          <a:lstStyle/>
          <a:p>
            <a:pPr marL="660400" indent="-660400">
              <a:buClr>
                <a:srgbClr val="993366"/>
              </a:buClr>
            </a:pPr>
            <a:r>
              <a:rPr lang="en-GB" sz="2600" smtClean="0">
                <a:latin typeface="Myriad Pro" pitchFamily="34" charset="0"/>
              </a:rPr>
              <a:t>Higher Education Access Route</a:t>
            </a:r>
            <a:r>
              <a:rPr lang="en-GB" sz="2600" b="1" smtClean="0">
                <a:latin typeface="Myriad Pro" pitchFamily="34" charset="0"/>
              </a:rPr>
              <a:t> </a:t>
            </a:r>
            <a:r>
              <a:rPr lang="en-GB" sz="2600" smtClean="0">
                <a:latin typeface="Myriad Pro" pitchFamily="34" charset="0"/>
              </a:rPr>
              <a:t>is</a:t>
            </a:r>
            <a:r>
              <a:rPr lang="en-GB" sz="2600" b="1" smtClean="0">
                <a:latin typeface="Myriad Pro" pitchFamily="34" charset="0"/>
              </a:rPr>
              <a:t> </a:t>
            </a:r>
            <a:r>
              <a:rPr lang="en-GB" sz="2600" smtClean="0">
                <a:latin typeface="Myriad Pro" pitchFamily="34" charset="0"/>
              </a:rPr>
              <a:t>an admissions route for school leavers who for social, financial or cultural reasons are under-represented at third level education. </a:t>
            </a:r>
          </a:p>
          <a:p>
            <a:pPr marL="660400" indent="-660400">
              <a:buClr>
                <a:srgbClr val="993366"/>
              </a:buClr>
            </a:pPr>
            <a:r>
              <a:rPr lang="en-GB" sz="2600" smtClean="0">
                <a:latin typeface="Myriad Pro" pitchFamily="34" charset="0"/>
              </a:rPr>
              <a:t>It was established by </a:t>
            </a:r>
            <a:r>
              <a:rPr lang="en-GB" sz="2600" b="1" smtClean="0">
                <a:solidFill>
                  <a:srgbClr val="CC0066"/>
                </a:solidFill>
                <a:latin typeface="Myriad Pro" pitchFamily="34" charset="0"/>
              </a:rPr>
              <a:t>16</a:t>
            </a:r>
            <a:r>
              <a:rPr lang="en-GB" sz="2600" smtClean="0">
                <a:latin typeface="Myriad Pro" pitchFamily="34" charset="0"/>
              </a:rPr>
              <a:t> colleges and universities to ensure that all Leaving Certificate students have a fair and equal opportunity to progress to third level education.</a:t>
            </a:r>
          </a:p>
          <a:p>
            <a:pPr marL="660400" indent="-660400" eaLnBrk="1" hangingPunct="1"/>
            <a:endParaRPr lang="en-GB" sz="2000" smtClean="0"/>
          </a:p>
        </p:txBody>
      </p:sp>
    </p:spTree>
    <p:extLst>
      <p:ext uri="{BB962C8B-B14F-4D97-AF65-F5344CB8AC3E}">
        <p14:creationId xmlns:p14="http://schemas.microsoft.com/office/powerpoint/2010/main" val="28123754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Rectangle 2"/>
          <p:cNvSpPr>
            <a:spLocks noGrp="1" noChangeArrowheads="1"/>
          </p:cNvSpPr>
          <p:nvPr>
            <p:ph type="title" idx="4294967295"/>
          </p:nvPr>
        </p:nvSpPr>
        <p:spPr>
          <a:xfrm>
            <a:off x="713643" y="642938"/>
            <a:ext cx="7772400" cy="914400"/>
          </a:xfrm>
        </p:spPr>
        <p:txBody>
          <a:bodyPr>
            <a:normAutofit fontScale="90000"/>
          </a:bodyPr>
          <a:lstStyle/>
          <a:p>
            <a:pPr algn="l" eaLnBrk="1" hangingPunct="1"/>
            <a:r>
              <a:rPr lang="en-IE" sz="3900" b="1" smtClean="0">
                <a:solidFill>
                  <a:schemeClr val="tx1"/>
                </a:solidFill>
                <a:latin typeface="Verdana" pitchFamily="34" charset="0"/>
                <a:cs typeface="Arial" charset="0"/>
              </a:rPr>
              <a:t>   Participating Institutions</a:t>
            </a:r>
            <a:endParaRPr lang="en-GB" sz="3900" b="1" smtClean="0">
              <a:solidFill>
                <a:schemeClr val="tx1"/>
              </a:solidFill>
              <a:latin typeface="Verdana" pitchFamily="34" charset="0"/>
              <a:cs typeface="Arial" charset="0"/>
            </a:endParaRPr>
          </a:p>
        </p:txBody>
      </p:sp>
      <p:sp>
        <p:nvSpPr>
          <p:cNvPr id="4100" name="Rectangle 3"/>
          <p:cNvSpPr>
            <a:spLocks noGrp="1" noChangeArrowheads="1"/>
          </p:cNvSpPr>
          <p:nvPr>
            <p:ph type="body" idx="4294967295"/>
          </p:nvPr>
        </p:nvSpPr>
        <p:spPr>
          <a:xfrm>
            <a:off x="611066" y="1773239"/>
            <a:ext cx="4026877" cy="2663825"/>
          </a:xfrm>
          <a:solidFill>
            <a:srgbClr val="CC0066"/>
          </a:solidFill>
        </p:spPr>
        <p:txBody>
          <a:bodyPr/>
          <a:lstStyle/>
          <a:p>
            <a:pPr marL="660400" indent="-660400" eaLnBrk="1" hangingPunct="1">
              <a:lnSpc>
                <a:spcPct val="80000"/>
              </a:lnSpc>
              <a:buFontTx/>
              <a:buNone/>
            </a:pPr>
            <a:r>
              <a:rPr lang="en-IE" sz="900" smtClean="0"/>
              <a:t> </a:t>
            </a:r>
          </a:p>
          <a:p>
            <a:pPr marL="660400" indent="-660400" eaLnBrk="1" hangingPunct="1">
              <a:lnSpc>
                <a:spcPct val="80000"/>
              </a:lnSpc>
              <a:buFontTx/>
              <a:buNone/>
            </a:pPr>
            <a:r>
              <a:rPr lang="en-IE" sz="1800" b="1" smtClean="0">
                <a:cs typeface="Arial" charset="0"/>
              </a:rPr>
              <a:t> </a:t>
            </a:r>
            <a:r>
              <a:rPr lang="en-IE" sz="1800" b="1" smtClean="0"/>
              <a:t>Dublin City University</a:t>
            </a:r>
          </a:p>
          <a:p>
            <a:pPr marL="660400" indent="-660400">
              <a:lnSpc>
                <a:spcPct val="80000"/>
              </a:lnSpc>
              <a:buFontTx/>
              <a:buNone/>
            </a:pPr>
            <a:r>
              <a:rPr lang="en-IE" sz="1800" b="1" smtClean="0"/>
              <a:t> Dublin Institute of Technology</a:t>
            </a:r>
          </a:p>
          <a:p>
            <a:pPr marL="660400" indent="-660400">
              <a:lnSpc>
                <a:spcPct val="80000"/>
              </a:lnSpc>
              <a:buFontTx/>
              <a:buNone/>
            </a:pPr>
            <a:r>
              <a:rPr lang="en-IE" sz="1800" b="1" smtClean="0"/>
              <a:t> University College, Cork</a:t>
            </a:r>
          </a:p>
          <a:p>
            <a:pPr marL="660400" indent="-660400">
              <a:lnSpc>
                <a:spcPct val="80000"/>
              </a:lnSpc>
              <a:buFontTx/>
              <a:buNone/>
            </a:pPr>
            <a:r>
              <a:rPr lang="en-IE" sz="1800" b="1" smtClean="0"/>
              <a:t> University College, Dublin</a:t>
            </a:r>
          </a:p>
          <a:p>
            <a:pPr marL="660400" indent="-660400">
              <a:lnSpc>
                <a:spcPct val="80000"/>
              </a:lnSpc>
              <a:buFontTx/>
              <a:buNone/>
            </a:pPr>
            <a:r>
              <a:rPr lang="en-IE" sz="1800" b="1" smtClean="0"/>
              <a:t> University of Limerick</a:t>
            </a:r>
          </a:p>
          <a:p>
            <a:pPr marL="660400" indent="-660400">
              <a:lnSpc>
                <a:spcPct val="80000"/>
              </a:lnSpc>
              <a:buFontTx/>
              <a:buNone/>
            </a:pPr>
            <a:r>
              <a:rPr lang="en-IE" sz="1800" b="1" smtClean="0"/>
              <a:t> NUI Galway</a:t>
            </a:r>
            <a:endParaRPr lang="en-IE" sz="1800" b="1" smtClean="0">
              <a:cs typeface="Arial" charset="0"/>
            </a:endParaRPr>
          </a:p>
          <a:p>
            <a:pPr marL="660400" indent="-660400">
              <a:lnSpc>
                <a:spcPct val="80000"/>
              </a:lnSpc>
              <a:buFontTx/>
              <a:buNone/>
            </a:pPr>
            <a:r>
              <a:rPr lang="en-IE" sz="1800" b="1" smtClean="0"/>
              <a:t> NUI Maynooth  </a:t>
            </a:r>
            <a:endParaRPr lang="en-IE" sz="1800" b="1" smtClean="0">
              <a:cs typeface="Arial" charset="0"/>
            </a:endParaRPr>
          </a:p>
          <a:p>
            <a:pPr marL="660400" indent="-660400">
              <a:lnSpc>
                <a:spcPct val="80000"/>
              </a:lnSpc>
              <a:buFontTx/>
              <a:buNone/>
            </a:pPr>
            <a:r>
              <a:rPr lang="en-IE" sz="1800" b="1" smtClean="0"/>
              <a:t>Trinity College, Dublin   </a:t>
            </a:r>
          </a:p>
        </p:txBody>
      </p:sp>
      <p:sp>
        <p:nvSpPr>
          <p:cNvPr id="4101" name="Text Box 5"/>
          <p:cNvSpPr txBox="1">
            <a:spLocks noChangeArrowheads="1"/>
          </p:cNvSpPr>
          <p:nvPr/>
        </p:nvSpPr>
        <p:spPr bwMode="auto">
          <a:xfrm>
            <a:off x="3906716" y="2852739"/>
            <a:ext cx="4718538" cy="3194721"/>
          </a:xfrm>
          <a:prstGeom prst="rect">
            <a:avLst/>
          </a:prstGeom>
          <a:solidFill>
            <a:schemeClr val="tx1"/>
          </a:solidFill>
          <a:ln w="9525">
            <a:noFill/>
            <a:miter lim="800000"/>
            <a:headEnd/>
            <a:tailEnd/>
          </a:ln>
        </p:spPr>
        <p:txBody>
          <a:bodyPr>
            <a:spAutoFit/>
          </a:bodyPr>
          <a:lstStyle/>
          <a:p>
            <a:pPr>
              <a:lnSpc>
                <a:spcPct val="80000"/>
              </a:lnSpc>
              <a:spcBef>
                <a:spcPct val="20000"/>
              </a:spcBef>
            </a:pPr>
            <a:r>
              <a:rPr lang="en-IE" sz="1800" b="1">
                <a:solidFill>
                  <a:schemeClr val="bg1"/>
                </a:solidFill>
              </a:rPr>
              <a:t>Coláiste Mhuire, Marino Institute of Education</a:t>
            </a:r>
          </a:p>
          <a:p>
            <a:pPr>
              <a:lnSpc>
                <a:spcPct val="80000"/>
              </a:lnSpc>
              <a:spcBef>
                <a:spcPct val="20000"/>
              </a:spcBef>
            </a:pPr>
            <a:r>
              <a:rPr lang="en-IE" sz="1800" b="1">
                <a:solidFill>
                  <a:schemeClr val="bg1"/>
                </a:solidFill>
              </a:rPr>
              <a:t>Church of Ireland, College of Education</a:t>
            </a:r>
          </a:p>
          <a:p>
            <a:pPr>
              <a:lnSpc>
                <a:spcPct val="80000"/>
              </a:lnSpc>
              <a:spcBef>
                <a:spcPct val="20000"/>
              </a:spcBef>
            </a:pPr>
            <a:r>
              <a:rPr lang="en-IE" sz="1800" b="1">
                <a:solidFill>
                  <a:schemeClr val="bg1"/>
                </a:solidFill>
              </a:rPr>
              <a:t>Mary Immaculate, College of Education</a:t>
            </a:r>
          </a:p>
          <a:p>
            <a:r>
              <a:rPr lang="en-IE" sz="1800" b="1">
                <a:solidFill>
                  <a:schemeClr val="bg1"/>
                </a:solidFill>
              </a:rPr>
              <a:t>Mater Dei Institute of Education</a:t>
            </a:r>
          </a:p>
          <a:p>
            <a:r>
              <a:rPr lang="en-IE" sz="1800" b="1">
                <a:solidFill>
                  <a:schemeClr val="bg1"/>
                </a:solidFill>
              </a:rPr>
              <a:t>National College of Ireland</a:t>
            </a:r>
          </a:p>
          <a:p>
            <a:r>
              <a:rPr lang="en-IE" sz="1800" b="1">
                <a:solidFill>
                  <a:schemeClr val="bg1"/>
                </a:solidFill>
              </a:rPr>
              <a:t>St. Angela’s College, Sligo</a:t>
            </a:r>
          </a:p>
          <a:p>
            <a:r>
              <a:rPr lang="en-IE" sz="1800" b="1">
                <a:solidFill>
                  <a:schemeClr val="bg1"/>
                </a:solidFill>
              </a:rPr>
              <a:t>St. Patrick’s College, Drumcondra</a:t>
            </a:r>
          </a:p>
          <a:p>
            <a:r>
              <a:rPr lang="en-IE" sz="1800" b="1">
                <a:solidFill>
                  <a:schemeClr val="bg1"/>
                </a:solidFill>
              </a:rPr>
              <a:t>Pontifical University, Maynooth</a:t>
            </a:r>
          </a:p>
          <a:p>
            <a:r>
              <a:rPr lang="en-IE" sz="1800" b="1">
                <a:solidFill>
                  <a:schemeClr val="bg1"/>
                </a:solidFill>
              </a:rPr>
              <a:t>Froebel College of Education</a:t>
            </a:r>
            <a:endParaRPr lang="en-GB" sz="1800">
              <a:solidFill>
                <a:schemeClr val="bg1"/>
              </a:solidFill>
            </a:endParaRPr>
          </a:p>
        </p:txBody>
      </p:sp>
    </p:spTree>
    <p:extLst>
      <p:ext uri="{BB962C8B-B14F-4D97-AF65-F5344CB8AC3E}">
        <p14:creationId xmlns:p14="http://schemas.microsoft.com/office/powerpoint/2010/main" val="36699419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5123" name="Rectangle 2"/>
          <p:cNvSpPr>
            <a:spLocks noGrp="1" noChangeArrowheads="1"/>
          </p:cNvSpPr>
          <p:nvPr>
            <p:ph type="title" idx="4294967295"/>
          </p:nvPr>
        </p:nvSpPr>
        <p:spPr>
          <a:xfrm>
            <a:off x="713643" y="642938"/>
            <a:ext cx="7772400" cy="914400"/>
          </a:xfrm>
        </p:spPr>
        <p:txBody>
          <a:bodyPr/>
          <a:lstStyle/>
          <a:p>
            <a:pPr algn="l" eaLnBrk="1" hangingPunct="1"/>
            <a:r>
              <a:rPr lang="en-IE" sz="3500" b="1" smtClean="0">
                <a:solidFill>
                  <a:schemeClr val="tx1"/>
                </a:solidFill>
                <a:latin typeface="Verdana" pitchFamily="34" charset="0"/>
                <a:cs typeface="Arial" charset="0"/>
              </a:rPr>
              <a:t>            What HEAR is not</a:t>
            </a:r>
            <a:endParaRPr lang="en-GB" sz="3500" b="1" smtClean="0">
              <a:solidFill>
                <a:schemeClr val="tx1"/>
              </a:solidFill>
              <a:latin typeface="Verdana" pitchFamily="34" charset="0"/>
              <a:cs typeface="Arial" charset="0"/>
            </a:endParaRPr>
          </a:p>
        </p:txBody>
      </p:sp>
      <p:sp>
        <p:nvSpPr>
          <p:cNvPr id="5124" name="Rectangle 3"/>
          <p:cNvSpPr>
            <a:spLocks noGrp="1"/>
          </p:cNvSpPr>
          <p:nvPr>
            <p:ph type="body" idx="4294967295"/>
          </p:nvPr>
        </p:nvSpPr>
        <p:spPr>
          <a:xfrm>
            <a:off x="317989" y="2492375"/>
            <a:ext cx="8508023" cy="1511300"/>
          </a:xfrm>
          <a:solidFill>
            <a:schemeClr val="tx1"/>
          </a:solidFill>
        </p:spPr>
        <p:txBody>
          <a:bodyPr/>
          <a:lstStyle/>
          <a:p>
            <a:pPr>
              <a:buFontTx/>
              <a:buNone/>
            </a:pPr>
            <a:r>
              <a:rPr lang="en-GB" sz="2800" dirty="0" smtClean="0">
                <a:solidFill>
                  <a:schemeClr val="bg1"/>
                </a:solidFill>
              </a:rPr>
              <a:t>   HEAR is </a:t>
            </a:r>
            <a:r>
              <a:rPr lang="en-GB" sz="2800" b="1" dirty="0" smtClean="0">
                <a:solidFill>
                  <a:srgbClr val="CC0066"/>
                </a:solidFill>
              </a:rPr>
              <a:t>NOT</a:t>
            </a:r>
            <a:r>
              <a:rPr lang="en-GB" sz="2800" dirty="0" smtClean="0">
                <a:solidFill>
                  <a:schemeClr val="bg1"/>
                </a:solidFill>
              </a:rPr>
              <a:t> your SUSI maintenance grant.</a:t>
            </a:r>
          </a:p>
          <a:p>
            <a:endParaRPr lang="en-GB" sz="2800" dirty="0" smtClean="0"/>
          </a:p>
          <a:p>
            <a:endParaRPr lang="en-GB" sz="2800" dirty="0" smtClean="0"/>
          </a:p>
          <a:p>
            <a:endParaRPr lang="en-GB" dirty="0" smtClean="0"/>
          </a:p>
          <a:p>
            <a:pPr>
              <a:buFontTx/>
              <a:buNone/>
            </a:pPr>
            <a:endParaRPr lang="en-GB" sz="2000" dirty="0" smtClean="0"/>
          </a:p>
        </p:txBody>
      </p:sp>
    </p:spTree>
    <p:extLst>
      <p:ext uri="{BB962C8B-B14F-4D97-AF65-F5344CB8AC3E}">
        <p14:creationId xmlns:p14="http://schemas.microsoft.com/office/powerpoint/2010/main" val="11694569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 y="0"/>
            <a:ext cx="914546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5536" y="1412776"/>
            <a:ext cx="7976271" cy="2523768"/>
          </a:xfrm>
          <a:prstGeom prst="rect">
            <a:avLst/>
          </a:prstGeom>
          <a:noFill/>
        </p:spPr>
        <p:txBody>
          <a:bodyPr wrap="square" rtlCol="0">
            <a:spAutoFit/>
          </a:bodyPr>
          <a:lstStyle/>
          <a:p>
            <a:pPr algn="just"/>
            <a:r>
              <a:rPr lang="en-IE" sz="2800" dirty="0" smtClean="0">
                <a:latin typeface="Myriad Pro"/>
              </a:rPr>
              <a:t>HEAR is an admissions scheme to help students who may not traditionally go to third level.</a:t>
            </a:r>
          </a:p>
          <a:p>
            <a:pPr algn="just"/>
            <a:endParaRPr lang="en-IE" dirty="0">
              <a:latin typeface="Myriad Pro"/>
            </a:endParaRPr>
          </a:p>
          <a:p>
            <a:pPr algn="just"/>
            <a:r>
              <a:rPr lang="en-IE" sz="2800" dirty="0" smtClean="0">
                <a:latin typeface="Myriad Pro"/>
              </a:rPr>
              <a:t>You must also apply to Student Universal Support Ireland (SUSI) for your higher education maintenance grant. </a:t>
            </a:r>
            <a:endParaRPr lang="en-IE" sz="2800" dirty="0">
              <a:latin typeface="Myriad Pro"/>
            </a:endParaRPr>
          </a:p>
        </p:txBody>
      </p:sp>
    </p:spTree>
    <p:extLst>
      <p:ext uri="{BB962C8B-B14F-4D97-AF65-F5344CB8AC3E}">
        <p14:creationId xmlns:p14="http://schemas.microsoft.com/office/powerpoint/2010/main" val="14353838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6147" name="Rectangle 2"/>
          <p:cNvSpPr>
            <a:spLocks noGrp="1" noChangeArrowheads="1"/>
          </p:cNvSpPr>
          <p:nvPr>
            <p:ph type="title" idx="4294967295"/>
          </p:nvPr>
        </p:nvSpPr>
        <p:spPr>
          <a:xfrm>
            <a:off x="713643" y="642938"/>
            <a:ext cx="7772400" cy="914400"/>
          </a:xfrm>
        </p:spPr>
        <p:txBody>
          <a:bodyPr/>
          <a:lstStyle/>
          <a:p>
            <a:pPr algn="l" eaLnBrk="1" hangingPunct="1"/>
            <a:r>
              <a:rPr lang="en-IE" sz="3500" b="1" smtClean="0">
                <a:solidFill>
                  <a:schemeClr val="tx1"/>
                </a:solidFill>
                <a:latin typeface="Verdana" pitchFamily="34" charset="0"/>
                <a:cs typeface="Arial" charset="0"/>
              </a:rPr>
              <a:t>         Why Apply to HEAR?</a:t>
            </a:r>
            <a:endParaRPr lang="en-GB" sz="3500" b="1" smtClean="0">
              <a:solidFill>
                <a:schemeClr val="tx1"/>
              </a:solidFill>
              <a:latin typeface="Verdana" pitchFamily="34" charset="0"/>
              <a:cs typeface="Arial" charset="0"/>
            </a:endParaRPr>
          </a:p>
        </p:txBody>
      </p:sp>
      <p:sp>
        <p:nvSpPr>
          <p:cNvPr id="6148" name="Rectangle 3"/>
          <p:cNvSpPr>
            <a:spLocks noGrp="1" noChangeArrowheads="1"/>
          </p:cNvSpPr>
          <p:nvPr>
            <p:ph type="body" idx="4294967295"/>
          </p:nvPr>
        </p:nvSpPr>
        <p:spPr>
          <a:xfrm>
            <a:off x="611066" y="1989138"/>
            <a:ext cx="7772400" cy="3441700"/>
          </a:xfrm>
        </p:spPr>
        <p:txBody>
          <a:bodyPr/>
          <a:lstStyle/>
          <a:p>
            <a:pPr marL="660400" indent="-660400">
              <a:lnSpc>
                <a:spcPct val="90000"/>
              </a:lnSpc>
              <a:buClr>
                <a:srgbClr val="FF9900"/>
              </a:buClr>
              <a:buFontTx/>
              <a:buNone/>
            </a:pPr>
            <a:r>
              <a:rPr lang="en-IE" sz="3000" b="1" dirty="0" smtClean="0">
                <a:solidFill>
                  <a:srgbClr val="CC0066"/>
                </a:solidFill>
                <a:latin typeface="Myriad Pro" pitchFamily="34" charset="0"/>
              </a:rPr>
              <a:t>•     Reduced points CAO offers</a:t>
            </a:r>
            <a:r>
              <a:rPr lang="en-IE" sz="3000" b="1" dirty="0" smtClean="0">
                <a:latin typeface="Myriad Pro" pitchFamily="34" charset="0"/>
              </a:rPr>
              <a:t> </a:t>
            </a:r>
            <a:r>
              <a:rPr lang="en-IE" sz="3000" dirty="0" smtClean="0">
                <a:latin typeface="Myriad Pro" pitchFamily="34" charset="0"/>
              </a:rPr>
              <a:t>in the participating colleges provided you meet the minimum entry requirements.</a:t>
            </a:r>
          </a:p>
          <a:p>
            <a:pPr marL="660400" indent="-660400">
              <a:lnSpc>
                <a:spcPct val="90000"/>
              </a:lnSpc>
              <a:buFontTx/>
              <a:buNone/>
            </a:pPr>
            <a:endParaRPr lang="en-IE" sz="3000" dirty="0" smtClean="0">
              <a:latin typeface="Myriad Pro" pitchFamily="34" charset="0"/>
            </a:endParaRPr>
          </a:p>
          <a:p>
            <a:pPr marL="660400" indent="-660400">
              <a:lnSpc>
                <a:spcPct val="90000"/>
              </a:lnSpc>
              <a:buClr>
                <a:srgbClr val="FF9900"/>
              </a:buClr>
              <a:buFontTx/>
              <a:buNone/>
            </a:pPr>
            <a:r>
              <a:rPr lang="en-IE" sz="3000" b="1" dirty="0" smtClean="0">
                <a:solidFill>
                  <a:srgbClr val="CC0066"/>
                </a:solidFill>
                <a:latin typeface="Myriad Pro" pitchFamily="34" charset="0"/>
              </a:rPr>
              <a:t>•     Post-entry supports</a:t>
            </a:r>
            <a:r>
              <a:rPr lang="en-IE" sz="3000" b="1" dirty="0" smtClean="0">
                <a:latin typeface="Myriad Pro" pitchFamily="34" charset="0"/>
              </a:rPr>
              <a:t> </a:t>
            </a:r>
            <a:r>
              <a:rPr lang="en-IE" sz="3000" dirty="0" smtClean="0">
                <a:latin typeface="Myriad Pro" pitchFamily="34" charset="0"/>
              </a:rPr>
              <a:t>such as financial, academic, social and personal.</a:t>
            </a:r>
          </a:p>
          <a:p>
            <a:pPr marL="660400" indent="-660400" eaLnBrk="1" hangingPunct="1">
              <a:lnSpc>
                <a:spcPct val="90000"/>
              </a:lnSpc>
            </a:pPr>
            <a:endParaRPr lang="en-GB" sz="2400" dirty="0" smtClean="0"/>
          </a:p>
        </p:txBody>
      </p:sp>
    </p:spTree>
    <p:extLst>
      <p:ext uri="{BB962C8B-B14F-4D97-AF65-F5344CB8AC3E}">
        <p14:creationId xmlns:p14="http://schemas.microsoft.com/office/powerpoint/2010/main" val="2470087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7171" name="Rectangle 2"/>
          <p:cNvSpPr>
            <a:spLocks noGrp="1" noChangeArrowheads="1"/>
          </p:cNvSpPr>
          <p:nvPr>
            <p:ph type="title" idx="4294967295"/>
          </p:nvPr>
        </p:nvSpPr>
        <p:spPr>
          <a:xfrm>
            <a:off x="713643" y="642938"/>
            <a:ext cx="7772400" cy="914400"/>
          </a:xfrm>
        </p:spPr>
        <p:txBody>
          <a:bodyPr>
            <a:normAutofit fontScale="90000"/>
          </a:bodyPr>
          <a:lstStyle/>
          <a:p>
            <a:pPr algn="l" eaLnBrk="1" hangingPunct="1"/>
            <a:r>
              <a:rPr lang="en-IE" sz="3500" b="1" smtClean="0">
                <a:solidFill>
                  <a:schemeClr val="tx1"/>
                </a:solidFill>
                <a:latin typeface="Verdana" pitchFamily="34" charset="0"/>
                <a:cs typeface="Arial" charset="0"/>
              </a:rPr>
              <a:t>              Should I Apply?</a:t>
            </a:r>
            <a:br>
              <a:rPr lang="en-IE" sz="3500" b="1" smtClean="0">
                <a:solidFill>
                  <a:schemeClr val="tx1"/>
                </a:solidFill>
                <a:latin typeface="Verdana" pitchFamily="34" charset="0"/>
                <a:cs typeface="Arial" charset="0"/>
              </a:rPr>
            </a:br>
            <a:r>
              <a:rPr lang="en-IE" sz="3500" b="1" smtClean="0">
                <a:solidFill>
                  <a:schemeClr val="tx1"/>
                </a:solidFill>
                <a:latin typeface="Verdana" pitchFamily="34" charset="0"/>
                <a:cs typeface="Arial" charset="0"/>
              </a:rPr>
              <a:t>               </a:t>
            </a:r>
            <a:r>
              <a:rPr lang="en-IE" sz="2800" b="1" smtClean="0">
                <a:latin typeface="Verdana" pitchFamily="34" charset="0"/>
              </a:rPr>
              <a:t>The 6 indicators</a:t>
            </a:r>
            <a:endParaRPr lang="en-GB" sz="2800" b="1" smtClean="0">
              <a:latin typeface="Verdana" pitchFamily="34" charset="0"/>
            </a:endParaRPr>
          </a:p>
        </p:txBody>
      </p:sp>
      <p:sp>
        <p:nvSpPr>
          <p:cNvPr id="7172" name="Rectangle 3"/>
          <p:cNvSpPr>
            <a:spLocks noGrp="1" noChangeArrowheads="1"/>
          </p:cNvSpPr>
          <p:nvPr>
            <p:ph type="body" idx="4294967295"/>
          </p:nvPr>
        </p:nvSpPr>
        <p:spPr>
          <a:xfrm>
            <a:off x="611066" y="1989138"/>
            <a:ext cx="7772400" cy="3441700"/>
          </a:xfrm>
        </p:spPr>
        <p:txBody>
          <a:bodyPr/>
          <a:lstStyle/>
          <a:p>
            <a:pPr marL="660400" indent="-660400" eaLnBrk="1" hangingPunct="1">
              <a:buFontTx/>
              <a:buNone/>
            </a:pPr>
            <a:r>
              <a:rPr lang="en-IE" smtClean="0"/>
              <a:t> </a:t>
            </a:r>
          </a:p>
          <a:p>
            <a:pPr marL="660400" indent="-660400" eaLnBrk="1" hangingPunct="1">
              <a:buFontTx/>
              <a:buNone/>
            </a:pPr>
            <a:endParaRPr lang="en-IE" smtClean="0"/>
          </a:p>
          <a:p>
            <a:pPr marL="660400" indent="-660400" eaLnBrk="1" hangingPunct="1">
              <a:buFontTx/>
              <a:buNone/>
            </a:pPr>
            <a:r>
              <a:rPr lang="en-IE" sz="2400" smtClean="0"/>
              <a:t>   </a:t>
            </a:r>
            <a:endParaRPr lang="en-GB" sz="2400" smtClean="0">
              <a:solidFill>
                <a:srgbClr val="FF6600"/>
              </a:solidFill>
            </a:endParaRPr>
          </a:p>
        </p:txBody>
      </p:sp>
      <p:graphicFrame>
        <p:nvGraphicFramePr>
          <p:cNvPr id="26757" name="Group 133"/>
          <p:cNvGraphicFramePr>
            <a:graphicFrameLocks noGrp="1"/>
          </p:cNvGraphicFramePr>
          <p:nvPr>
            <p:extLst>
              <p:ext uri="{D42A27DB-BD31-4B8C-83A1-F6EECF244321}">
                <p14:modId xmlns:p14="http://schemas.microsoft.com/office/powerpoint/2010/main" val="2974555048"/>
              </p:ext>
            </p:extLst>
          </p:nvPr>
        </p:nvGraphicFramePr>
        <p:xfrm>
          <a:off x="1115159" y="1773238"/>
          <a:ext cx="6836019" cy="3854451"/>
        </p:xfrm>
        <a:graphic>
          <a:graphicData uri="http://schemas.openxmlformats.org/drawingml/2006/table">
            <a:tbl>
              <a:tblPr/>
              <a:tblGrid>
                <a:gridCol w="3418742"/>
                <a:gridCol w="3417277"/>
              </a:tblGrid>
              <a:tr h="1350963">
                <a:tc>
                  <a:txBody>
                    <a:bodyPr/>
                    <a:lstStyle/>
                    <a:p>
                      <a:pPr marL="342900" marR="0" lvl="0" indent="-342900" algn="l" defTabSz="914400" rtl="0" eaLnBrk="0" fontAlgn="base" latinLnBrk="0" hangingPunct="0">
                        <a:lnSpc>
                          <a:spcPct val="100000"/>
                        </a:lnSpc>
                        <a:spcBef>
                          <a:spcPct val="20000"/>
                        </a:spcBef>
                        <a:spcAft>
                          <a:spcPct val="0"/>
                        </a:spcAft>
                        <a:buClr>
                          <a:srgbClr val="FF9900"/>
                        </a:buClr>
                        <a:buSzTx/>
                        <a:buFontTx/>
                        <a:buNone/>
                        <a:tabLst/>
                      </a:pPr>
                      <a:r>
                        <a:rPr kumimoji="0" lang="en-IE" sz="2000" b="0" i="0" u="none" strike="noStrike" cap="none" normalizeH="0" baseline="0" dirty="0" smtClean="0">
                          <a:ln>
                            <a:noFill/>
                          </a:ln>
                          <a:solidFill>
                            <a:srgbClr val="CC0066"/>
                          </a:solidFill>
                          <a:effectLst/>
                          <a:latin typeface="Myriad Pro" pitchFamily="34" charset="0"/>
                          <a:ea typeface="ＭＳ Ｐゴシック" pitchFamily="34" charset="-128"/>
                        </a:rPr>
                        <a:t>1.</a:t>
                      </a:r>
                      <a:r>
                        <a:rPr kumimoji="0" lang="en-IE" sz="2000" b="0" i="0" u="none" strike="noStrike" cap="none" normalizeH="0" baseline="0" dirty="0" smtClean="0">
                          <a:ln>
                            <a:noFill/>
                          </a:ln>
                          <a:solidFill>
                            <a:schemeClr val="tx1"/>
                          </a:solidFill>
                          <a:effectLst/>
                          <a:latin typeface="Myriad Pro" pitchFamily="34" charset="0"/>
                          <a:ea typeface="ＭＳ Ｐゴシック" pitchFamily="34" charset="-128"/>
                        </a:rPr>
                        <a:t>  Was your household income of on or below €45,790.00 in 2015?</a:t>
                      </a:r>
                    </a:p>
                  </a:txBody>
                  <a:tcPr marL="83077" marR="83077"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74638" marR="0" lvl="0" indent="-274638" algn="l" defTabSz="457200" rtl="0" eaLnBrk="0" fontAlgn="base" latinLnBrk="0" hangingPunct="0">
                        <a:lnSpc>
                          <a:spcPct val="100000"/>
                        </a:lnSpc>
                        <a:spcBef>
                          <a:spcPct val="20000"/>
                        </a:spcBef>
                        <a:spcAft>
                          <a:spcPct val="0"/>
                        </a:spcAft>
                        <a:buClrTx/>
                        <a:buSzTx/>
                        <a:buFontTx/>
                        <a:buNone/>
                        <a:tabLst/>
                      </a:pPr>
                      <a:r>
                        <a:rPr kumimoji="0" lang="en-IE" sz="2000" b="0" i="0" u="none" strike="noStrike" cap="none" normalizeH="0" baseline="0" dirty="0" smtClean="0">
                          <a:ln>
                            <a:noFill/>
                          </a:ln>
                          <a:solidFill>
                            <a:srgbClr val="CC0066"/>
                          </a:solidFill>
                          <a:effectLst/>
                          <a:latin typeface="Myriad Pro" pitchFamily="34" charset="0"/>
                          <a:ea typeface="ＭＳ Ｐゴシック" pitchFamily="34" charset="-128"/>
                        </a:rPr>
                        <a:t>4.</a:t>
                      </a:r>
                      <a:r>
                        <a:rPr kumimoji="0" lang="en-IE" sz="2000" b="0" i="0" u="none" strike="noStrike" cap="none" normalizeH="0" baseline="0" dirty="0" smtClean="0">
                          <a:ln>
                            <a:noFill/>
                          </a:ln>
                          <a:solidFill>
                            <a:schemeClr val="tx1"/>
                          </a:solidFill>
                          <a:effectLst/>
                          <a:latin typeface="Myriad Pro" pitchFamily="34" charset="0"/>
                          <a:ea typeface="ＭＳ Ｐゴシック" pitchFamily="34" charset="-128"/>
                        </a:rPr>
                        <a:t> Is your parent or guardian’s employment status under-represented in Higher Education?</a:t>
                      </a:r>
                      <a:endParaRPr kumimoji="0" lang="en-IE" sz="2800" b="0" i="0" u="none" strike="noStrike" cap="none" normalizeH="0" baseline="0" dirty="0" smtClean="0">
                        <a:ln>
                          <a:noFill/>
                        </a:ln>
                        <a:solidFill>
                          <a:schemeClr val="tx1"/>
                        </a:solidFill>
                        <a:effectLst/>
                        <a:latin typeface="Myriad Pro" pitchFamily="34" charset="0"/>
                        <a:ea typeface="ＭＳ Ｐゴシック" pitchFamily="34" charset="-128"/>
                      </a:endParaRPr>
                    </a:p>
                  </a:txBody>
                  <a:tcPr marL="83077" marR="83077"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2525">
                <a:tc>
                  <a:txBody>
                    <a:bodyPr/>
                    <a:lstStyle/>
                    <a:p>
                      <a:pPr marL="342900" marR="0" lvl="0" indent="-342900" algn="l" defTabSz="914400" rtl="0" eaLnBrk="0" fontAlgn="base" latinLnBrk="0" hangingPunct="0">
                        <a:lnSpc>
                          <a:spcPct val="100000"/>
                        </a:lnSpc>
                        <a:spcBef>
                          <a:spcPct val="20000"/>
                        </a:spcBef>
                        <a:spcAft>
                          <a:spcPct val="0"/>
                        </a:spcAft>
                        <a:buClr>
                          <a:srgbClr val="FF9900"/>
                        </a:buClr>
                        <a:buSzTx/>
                        <a:buFontTx/>
                        <a:buNone/>
                        <a:tabLst/>
                      </a:pPr>
                      <a:r>
                        <a:rPr kumimoji="0" lang="en-IE" sz="2000" b="0" i="0" u="none" strike="noStrike" cap="none" normalizeH="0" baseline="0" dirty="0" smtClean="0">
                          <a:ln>
                            <a:noFill/>
                          </a:ln>
                          <a:solidFill>
                            <a:srgbClr val="CC0066"/>
                          </a:solidFill>
                          <a:effectLst/>
                          <a:latin typeface="Myriad Pro" pitchFamily="34" charset="0"/>
                          <a:ea typeface="ＭＳ Ｐゴシック" pitchFamily="34" charset="-128"/>
                        </a:rPr>
                        <a:t>2.</a:t>
                      </a:r>
                      <a:r>
                        <a:rPr kumimoji="0" lang="en-IE" sz="2000" b="0" i="0" u="none" strike="noStrike" cap="none" normalizeH="0" baseline="0" dirty="0" smtClean="0">
                          <a:ln>
                            <a:noFill/>
                          </a:ln>
                          <a:solidFill>
                            <a:schemeClr val="tx1"/>
                          </a:solidFill>
                          <a:effectLst/>
                          <a:latin typeface="Myriad Pro" pitchFamily="34" charset="0"/>
                          <a:ea typeface="ＭＳ Ｐゴシック" pitchFamily="34" charset="-128"/>
                        </a:rPr>
                        <a:t> Does your family have a medical card/GP visit card in date for 2016?</a:t>
                      </a:r>
                    </a:p>
                  </a:txBody>
                  <a:tcPr marL="83077" marR="83077"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74638" marR="0" lvl="0" indent="-274638" algn="l" defTabSz="457200" rtl="0" eaLnBrk="0" fontAlgn="base" latinLnBrk="0" hangingPunct="0">
                        <a:lnSpc>
                          <a:spcPct val="100000"/>
                        </a:lnSpc>
                        <a:spcBef>
                          <a:spcPct val="20000"/>
                        </a:spcBef>
                        <a:spcAft>
                          <a:spcPct val="0"/>
                        </a:spcAft>
                        <a:buClrTx/>
                        <a:buSzTx/>
                        <a:buFontTx/>
                        <a:buNone/>
                        <a:tabLst/>
                      </a:pPr>
                      <a:r>
                        <a:rPr kumimoji="0" lang="en-IE" sz="2000" b="0" i="0" u="none" strike="noStrike" cap="none" normalizeH="0" baseline="0" dirty="0" smtClean="0">
                          <a:ln>
                            <a:noFill/>
                          </a:ln>
                          <a:solidFill>
                            <a:srgbClr val="CC0066"/>
                          </a:solidFill>
                          <a:effectLst/>
                          <a:latin typeface="Myriad Pro" pitchFamily="34" charset="0"/>
                          <a:ea typeface="ＭＳ Ｐゴシック" pitchFamily="34" charset="-128"/>
                        </a:rPr>
                        <a:t>5.</a:t>
                      </a:r>
                      <a:r>
                        <a:rPr kumimoji="0" lang="en-IE" sz="2000" b="0" i="0" u="none" strike="noStrike" cap="none" normalizeH="0" baseline="0" dirty="0" smtClean="0">
                          <a:ln>
                            <a:noFill/>
                          </a:ln>
                          <a:solidFill>
                            <a:schemeClr val="tx1"/>
                          </a:solidFill>
                          <a:effectLst/>
                          <a:latin typeface="Myriad Pro" pitchFamily="34" charset="0"/>
                          <a:ea typeface="ＭＳ Ｐゴシック" pitchFamily="34" charset="-128"/>
                        </a:rPr>
                        <a:t> Have you attended a DEIS school for all of second level?</a:t>
                      </a:r>
                      <a:endParaRPr kumimoji="0" lang="en-IE" sz="2800" b="0" i="0" u="none" strike="noStrike" cap="none" normalizeH="0" baseline="0" dirty="0" smtClean="0">
                        <a:ln>
                          <a:noFill/>
                        </a:ln>
                        <a:solidFill>
                          <a:schemeClr val="tx1"/>
                        </a:solidFill>
                        <a:effectLst/>
                        <a:latin typeface="Myriad Pro" pitchFamily="34" charset="0"/>
                        <a:ea typeface="ＭＳ Ｐゴシック" pitchFamily="34" charset="-128"/>
                      </a:endParaRPr>
                    </a:p>
                  </a:txBody>
                  <a:tcPr marL="83077" marR="83077"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0963">
                <a:tc>
                  <a:txBody>
                    <a:bodyPr/>
                    <a:lstStyle/>
                    <a:p>
                      <a:pPr marL="365125" marR="0" lvl="0" indent="-365125" algn="l" defTabSz="457200" rtl="0" eaLnBrk="0" fontAlgn="base" latinLnBrk="0" hangingPunct="0">
                        <a:lnSpc>
                          <a:spcPct val="100000"/>
                        </a:lnSpc>
                        <a:spcBef>
                          <a:spcPct val="20000"/>
                        </a:spcBef>
                        <a:spcAft>
                          <a:spcPct val="0"/>
                        </a:spcAft>
                        <a:buClrTx/>
                        <a:buSzTx/>
                        <a:buFontTx/>
                        <a:buNone/>
                        <a:tabLst/>
                      </a:pPr>
                      <a:r>
                        <a:rPr kumimoji="0" lang="en-IE" sz="2000" b="0" i="0" u="none" strike="noStrike" cap="none" normalizeH="0" baseline="0" dirty="0" smtClean="0">
                          <a:ln>
                            <a:noFill/>
                          </a:ln>
                          <a:solidFill>
                            <a:srgbClr val="CC0066"/>
                          </a:solidFill>
                          <a:effectLst/>
                          <a:latin typeface="Myriad Pro" pitchFamily="34" charset="0"/>
                          <a:ea typeface="ＭＳ Ｐゴシック" pitchFamily="34" charset="-128"/>
                        </a:rPr>
                        <a:t>3.</a:t>
                      </a:r>
                      <a:r>
                        <a:rPr kumimoji="0" lang="en-IE" sz="2000" b="0" i="0" u="none" strike="noStrike" cap="none" normalizeH="0" baseline="0" dirty="0" smtClean="0">
                          <a:ln>
                            <a:noFill/>
                          </a:ln>
                          <a:solidFill>
                            <a:schemeClr val="tx1"/>
                          </a:solidFill>
                          <a:effectLst/>
                          <a:latin typeface="Myriad Pro" pitchFamily="34" charset="0"/>
                          <a:ea typeface="ＭＳ Ｐゴシック" pitchFamily="34" charset="-128"/>
                        </a:rPr>
                        <a:t> Did your parents/guardian receive a means-tested social welfare payment in 2015?</a:t>
                      </a:r>
                    </a:p>
                  </a:txBody>
                  <a:tcPr marL="83077" marR="83077"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74638" marR="0" lvl="0" indent="-274638" algn="l" defTabSz="457200" rtl="0" eaLnBrk="0" fontAlgn="base" latinLnBrk="0" hangingPunct="0">
                        <a:lnSpc>
                          <a:spcPct val="100000"/>
                        </a:lnSpc>
                        <a:spcBef>
                          <a:spcPct val="20000"/>
                        </a:spcBef>
                        <a:spcAft>
                          <a:spcPct val="0"/>
                        </a:spcAft>
                        <a:buClrTx/>
                        <a:buSzTx/>
                        <a:buFontTx/>
                        <a:buNone/>
                        <a:tabLst/>
                      </a:pPr>
                      <a:r>
                        <a:rPr kumimoji="0" lang="en-IE" sz="2000" b="0" i="0" u="none" strike="noStrike" cap="none" normalizeH="0" baseline="0" dirty="0" smtClean="0">
                          <a:ln>
                            <a:noFill/>
                          </a:ln>
                          <a:solidFill>
                            <a:srgbClr val="CC0066"/>
                          </a:solidFill>
                          <a:effectLst/>
                          <a:latin typeface="Myriad Pro" pitchFamily="34" charset="0"/>
                          <a:ea typeface="ＭＳ Ｐゴシック" pitchFamily="34" charset="-128"/>
                        </a:rPr>
                        <a:t>6.</a:t>
                      </a:r>
                      <a:r>
                        <a:rPr kumimoji="0" lang="en-IE" sz="2000" b="0" i="0" u="none" strike="noStrike" cap="none" normalizeH="0" baseline="0" dirty="0" smtClean="0">
                          <a:ln>
                            <a:noFill/>
                          </a:ln>
                          <a:solidFill>
                            <a:schemeClr val="tx1"/>
                          </a:solidFill>
                          <a:effectLst/>
                          <a:latin typeface="Myriad Pro" pitchFamily="34" charset="0"/>
                          <a:ea typeface="ＭＳ Ｐゴシック" pitchFamily="34" charset="-128"/>
                        </a:rPr>
                        <a:t> Do you live in an area with high unemployment, poverty and few community facilities?</a:t>
                      </a:r>
                      <a:endParaRPr kumimoji="0" lang="en-IE" sz="2800" b="0" i="0" u="none" strike="noStrike" cap="none" normalizeH="0" baseline="0" dirty="0" smtClean="0">
                        <a:ln>
                          <a:noFill/>
                        </a:ln>
                        <a:solidFill>
                          <a:schemeClr val="tx1"/>
                        </a:solidFill>
                        <a:effectLst/>
                        <a:latin typeface="Myriad Pro" pitchFamily="34" charset="0"/>
                        <a:ea typeface="ＭＳ Ｐゴシック" pitchFamily="34" charset="-128"/>
                      </a:endParaRPr>
                    </a:p>
                  </a:txBody>
                  <a:tcPr marL="83077" marR="83077"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4736576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smtClean="0"/>
              <a:t>Accesscollege.ie </a:t>
            </a:r>
            <a:endParaRPr lang="en-IE" b="1" dirty="0"/>
          </a:p>
        </p:txBody>
      </p:sp>
      <p:sp>
        <p:nvSpPr>
          <p:cNvPr id="3" name="Rectangle 2"/>
          <p:cNvSpPr/>
          <p:nvPr/>
        </p:nvSpPr>
        <p:spPr>
          <a:xfrm>
            <a:off x="1547664" y="3105835"/>
            <a:ext cx="6377136" cy="1200329"/>
          </a:xfrm>
          <a:prstGeom prst="rect">
            <a:avLst/>
          </a:prstGeom>
        </p:spPr>
        <p:txBody>
          <a:bodyPr wrap="square">
            <a:spAutoFit/>
          </a:bodyPr>
          <a:lstStyle/>
          <a:p>
            <a:r>
              <a:rPr lang="en-IE" dirty="0">
                <a:hlinkClick r:id="rId2"/>
              </a:rPr>
              <a:t>https://</a:t>
            </a:r>
            <a:r>
              <a:rPr lang="en-IE" dirty="0" smtClean="0">
                <a:hlinkClick r:id="rId2"/>
              </a:rPr>
              <a:t>www.youtube.com/watch?v=34Gq9PijbWk&amp;t=2s</a:t>
            </a:r>
            <a:endParaRPr lang="en-IE" dirty="0" smtClean="0"/>
          </a:p>
          <a:p>
            <a:endParaRPr lang="en-IE" dirty="0"/>
          </a:p>
          <a:p>
            <a:endParaRPr lang="en-IE" dirty="0" smtClean="0"/>
          </a:p>
          <a:p>
            <a:r>
              <a:rPr lang="en-IE" dirty="0" smtClean="0"/>
              <a:t>3.20 </a:t>
            </a:r>
            <a:endParaRPr lang="en-IE" dirty="0"/>
          </a:p>
        </p:txBody>
      </p:sp>
    </p:spTree>
    <p:extLst>
      <p:ext uri="{BB962C8B-B14F-4D97-AF65-F5344CB8AC3E}">
        <p14:creationId xmlns:p14="http://schemas.microsoft.com/office/powerpoint/2010/main" val="3660999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dirty="0">
                <a:solidFill>
                  <a:srgbClr val="C00000"/>
                </a:solidFill>
              </a:rPr>
              <a:t>GOING TO COLLEGE AFTER THE LEAVING CERT</a:t>
            </a:r>
            <a:endParaRPr lang="en-US" dirty="0">
              <a:solidFill>
                <a:srgbClr val="C00000"/>
              </a:solidFill>
            </a:endParaRPr>
          </a:p>
        </p:txBody>
      </p:sp>
      <p:sp>
        <p:nvSpPr>
          <p:cNvPr id="3" name="Content Placeholder 2"/>
          <p:cNvSpPr>
            <a:spLocks noGrp="1"/>
          </p:cNvSpPr>
          <p:nvPr>
            <p:ph idx="1"/>
          </p:nvPr>
        </p:nvSpPr>
        <p:spPr>
          <a:xfrm>
            <a:off x="0" y="1600200"/>
            <a:ext cx="9144000" cy="4525963"/>
          </a:xfrm>
        </p:spPr>
        <p:txBody>
          <a:bodyPr/>
          <a:lstStyle/>
          <a:p>
            <a:pPr>
              <a:buNone/>
            </a:pPr>
            <a:r>
              <a:rPr lang="en-IE" dirty="0"/>
              <a:t>				</a:t>
            </a:r>
            <a:endParaRPr lang="en-US" dirty="0"/>
          </a:p>
        </p:txBody>
      </p:sp>
      <p:sp>
        <p:nvSpPr>
          <p:cNvPr id="4" name="Rectangle 3"/>
          <p:cNvSpPr/>
          <p:nvPr/>
        </p:nvSpPr>
        <p:spPr>
          <a:xfrm>
            <a:off x="0" y="2852936"/>
            <a:ext cx="2483768" cy="12961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IE" sz="4000" b="1" dirty="0"/>
              <a:t>SCHOOL</a:t>
            </a:r>
            <a:endParaRPr lang="en-US" sz="4000" b="1" dirty="0"/>
          </a:p>
          <a:p>
            <a:pPr algn="ctr"/>
            <a:endParaRPr lang="en-US" dirty="0"/>
          </a:p>
        </p:txBody>
      </p:sp>
      <p:sp>
        <p:nvSpPr>
          <p:cNvPr id="5" name="Right Arrow 4"/>
          <p:cNvSpPr/>
          <p:nvPr/>
        </p:nvSpPr>
        <p:spPr>
          <a:xfrm>
            <a:off x="2267744" y="321297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275856" y="2852936"/>
            <a:ext cx="2376264" cy="12961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IE" sz="2400" b="1" dirty="0"/>
              <a:t>PLC/COLLEGE OF FURTHER EDUCATION</a:t>
            </a:r>
            <a:endParaRPr lang="en-US" sz="2400" b="1" dirty="0"/>
          </a:p>
          <a:p>
            <a:pPr algn="ctr"/>
            <a:endParaRPr lang="en-US" dirty="0"/>
          </a:p>
        </p:txBody>
      </p:sp>
      <p:sp>
        <p:nvSpPr>
          <p:cNvPr id="7" name="Rectangle 6"/>
          <p:cNvSpPr/>
          <p:nvPr/>
        </p:nvSpPr>
        <p:spPr>
          <a:xfrm>
            <a:off x="6588224" y="2852936"/>
            <a:ext cx="2267744" cy="136815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IE" sz="2400" b="1" dirty="0"/>
              <a:t>HIGHER EDUCATION INSTITUTIONS</a:t>
            </a:r>
            <a:endParaRPr lang="en-US" sz="2400" b="1" dirty="0"/>
          </a:p>
          <a:p>
            <a:pPr algn="ctr"/>
            <a:endParaRPr lang="en-US" dirty="0"/>
          </a:p>
        </p:txBody>
      </p:sp>
      <p:sp>
        <p:nvSpPr>
          <p:cNvPr id="8" name="Right Arrow 7"/>
          <p:cNvSpPr/>
          <p:nvPr/>
        </p:nvSpPr>
        <p:spPr>
          <a:xfrm>
            <a:off x="5580112" y="32849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ircular Arrow 11"/>
          <p:cNvSpPr/>
          <p:nvPr/>
        </p:nvSpPr>
        <p:spPr>
          <a:xfrm>
            <a:off x="1187624" y="1412776"/>
            <a:ext cx="6408712" cy="2808312"/>
          </a:xfrm>
          <a:prstGeom prst="circularArrow">
            <a:avLst>
              <a:gd name="adj1" fmla="val 0"/>
              <a:gd name="adj2" fmla="val 1142319"/>
              <a:gd name="adj3" fmla="val 20673192"/>
              <a:gd name="adj4" fmla="val 10771721"/>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ooter Placeholder 9"/>
          <p:cNvSpPr>
            <a:spLocks noGrp="1"/>
          </p:cNvSpPr>
          <p:nvPr>
            <p:ph type="ftr" sz="quarter" idx="4294967295"/>
          </p:nvPr>
        </p:nvSpPr>
        <p:spPr>
          <a:xfrm>
            <a:off x="3124200" y="6356350"/>
            <a:ext cx="2895600" cy="365125"/>
          </a:xfrm>
          <a:prstGeom prst="rect">
            <a:avLst/>
          </a:prstGeom>
        </p:spPr>
        <p:txBody>
          <a:bodyPr/>
          <a:lstStyle/>
          <a:p>
            <a:r>
              <a:rPr lang="en-IE" dirty="0"/>
              <a:t>Guidance. M MC ARDLE </a:t>
            </a:r>
          </a:p>
        </p:txBody>
      </p:sp>
    </p:spTree>
    <p:extLst>
      <p:ext uri="{BB962C8B-B14F-4D97-AF65-F5344CB8AC3E}">
        <p14:creationId xmlns:p14="http://schemas.microsoft.com/office/powerpoint/2010/main" val="353057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Effect transition="in" filter="fade">
                                      <p:cBhvr>
                                        <p:cTn id="17" dur="2000"/>
                                        <p:tgtEl>
                                          <p:spTgt spid="6">
                                            <p:bg/>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20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Effect transition="in" filter="fade">
                                      <p:cBhvr>
                                        <p:cTn id="27" dur="2000"/>
                                        <p:tgtEl>
                                          <p:spTgt spid="7">
                                            <p:bg/>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8195" name="Rectangle 2"/>
          <p:cNvSpPr>
            <a:spLocks noGrp="1" noChangeArrowheads="1"/>
          </p:cNvSpPr>
          <p:nvPr>
            <p:ph type="title" idx="4294967295"/>
          </p:nvPr>
        </p:nvSpPr>
        <p:spPr>
          <a:xfrm>
            <a:off x="713643" y="642938"/>
            <a:ext cx="7772400" cy="914400"/>
          </a:xfrm>
        </p:spPr>
        <p:txBody>
          <a:bodyPr/>
          <a:lstStyle/>
          <a:p>
            <a:pPr algn="l" eaLnBrk="1" hangingPunct="1"/>
            <a:r>
              <a:rPr lang="en-IE" sz="3500" b="1" smtClean="0">
                <a:solidFill>
                  <a:schemeClr val="tx1"/>
                </a:solidFill>
                <a:latin typeface="Verdana" pitchFamily="34" charset="0"/>
                <a:cs typeface="Arial" charset="0"/>
              </a:rPr>
              <a:t>       </a:t>
            </a:r>
            <a:endParaRPr lang="en-GB" sz="3500" b="1" smtClean="0">
              <a:solidFill>
                <a:schemeClr val="tx1"/>
              </a:solidFill>
              <a:latin typeface="Verdana" pitchFamily="34" charset="0"/>
              <a:cs typeface="Arial" charset="0"/>
            </a:endParaRPr>
          </a:p>
        </p:txBody>
      </p:sp>
      <p:sp>
        <p:nvSpPr>
          <p:cNvPr id="8196" name="Rectangle 3"/>
          <p:cNvSpPr>
            <a:spLocks noGrp="1" noChangeArrowheads="1"/>
          </p:cNvSpPr>
          <p:nvPr>
            <p:ph type="body" idx="4294967295"/>
          </p:nvPr>
        </p:nvSpPr>
        <p:spPr>
          <a:xfrm>
            <a:off x="915866" y="2060575"/>
            <a:ext cx="7772400" cy="3441700"/>
          </a:xfrm>
        </p:spPr>
        <p:txBody>
          <a:bodyPr/>
          <a:lstStyle/>
          <a:p>
            <a:pPr marL="660400" indent="-660400" eaLnBrk="1" hangingPunct="1">
              <a:buFontTx/>
              <a:buNone/>
            </a:pPr>
            <a:endParaRPr lang="en-IE" sz="2800" smtClean="0">
              <a:cs typeface="Arial" charset="0"/>
            </a:endParaRPr>
          </a:p>
          <a:p>
            <a:pPr marL="660400" indent="-660400" eaLnBrk="1" hangingPunct="1">
              <a:buFontTx/>
              <a:buNone/>
            </a:pPr>
            <a:endParaRPr lang="en-IE" sz="2800" smtClean="0">
              <a:cs typeface="Arial" charset="0"/>
            </a:endParaRPr>
          </a:p>
          <a:p>
            <a:pPr marL="660400" indent="-660400" eaLnBrk="1" hangingPunct="1">
              <a:buFontTx/>
              <a:buNone/>
            </a:pPr>
            <a:endParaRPr lang="en-GB" sz="2800" smtClean="0">
              <a:cs typeface="Arial" charset="0"/>
            </a:endParaRPr>
          </a:p>
        </p:txBody>
      </p:sp>
      <p:sp>
        <p:nvSpPr>
          <p:cNvPr id="8197" name="Rectangle 2"/>
          <p:cNvSpPr>
            <a:spLocks noChangeArrowheads="1"/>
          </p:cNvSpPr>
          <p:nvPr/>
        </p:nvSpPr>
        <p:spPr bwMode="auto">
          <a:xfrm>
            <a:off x="383931" y="2133600"/>
            <a:ext cx="8508023" cy="1957388"/>
          </a:xfrm>
          <a:prstGeom prst="rect">
            <a:avLst/>
          </a:prstGeom>
          <a:solidFill>
            <a:schemeClr val="tx1"/>
          </a:solidFill>
          <a:ln w="9525">
            <a:noFill/>
            <a:miter lim="800000"/>
            <a:headEnd/>
            <a:tailEnd/>
          </a:ln>
        </p:spPr>
        <p:txBody>
          <a:bodyPr anchor="ctr"/>
          <a:lstStyle/>
          <a:p>
            <a:pPr algn="ctr"/>
            <a:r>
              <a:rPr lang="en-IE" sz="3600">
                <a:solidFill>
                  <a:schemeClr val="bg1"/>
                </a:solidFill>
                <a:ea typeface="ヒラギノ角ゴ Pro W3" charset="-128"/>
              </a:rPr>
              <a:t>You must meet the HEAR income limit </a:t>
            </a:r>
            <a:r>
              <a:rPr lang="en-IE" sz="3600" b="1">
                <a:solidFill>
                  <a:schemeClr val="bg1"/>
                </a:solidFill>
                <a:ea typeface="ヒラギノ角ゴ Pro W3" charset="-128"/>
              </a:rPr>
              <a:t>&amp;</a:t>
            </a:r>
            <a:r>
              <a:rPr lang="en-IE" sz="3600">
                <a:solidFill>
                  <a:schemeClr val="bg1"/>
                </a:solidFill>
                <a:ea typeface="ヒラギノ角ゴ Pro W3" charset="-128"/>
              </a:rPr>
              <a:t> the </a:t>
            </a:r>
            <a:r>
              <a:rPr lang="en-IE" sz="3600">
                <a:solidFill>
                  <a:srgbClr val="CC0066"/>
                </a:solidFill>
                <a:ea typeface="ヒラギノ角ゴ Pro W3" charset="-128"/>
              </a:rPr>
              <a:t>right</a:t>
            </a:r>
            <a:r>
              <a:rPr lang="en-IE" sz="3600">
                <a:solidFill>
                  <a:schemeClr val="bg1"/>
                </a:solidFill>
                <a:ea typeface="ヒラギノ角ゴ Pro W3" charset="-128"/>
              </a:rPr>
              <a:t> combination of 2 other indicators </a:t>
            </a:r>
          </a:p>
          <a:p>
            <a:pPr algn="ctr"/>
            <a:r>
              <a:rPr lang="en-IE" sz="3600">
                <a:solidFill>
                  <a:schemeClr val="bg1"/>
                </a:solidFill>
                <a:ea typeface="ヒラギノ角ゴ Pro W3" charset="-128"/>
              </a:rPr>
              <a:t>to be eligible</a:t>
            </a:r>
          </a:p>
        </p:txBody>
      </p:sp>
    </p:spTree>
    <p:extLst>
      <p:ext uri="{BB962C8B-B14F-4D97-AF65-F5344CB8AC3E}">
        <p14:creationId xmlns:p14="http://schemas.microsoft.com/office/powerpoint/2010/main" val="34179889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EAR PPT Pag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0243" name="Rectangle 2"/>
          <p:cNvSpPr>
            <a:spLocks noGrp="1" noChangeArrowheads="1"/>
          </p:cNvSpPr>
          <p:nvPr>
            <p:ph type="title" idx="4294967295"/>
          </p:nvPr>
        </p:nvSpPr>
        <p:spPr>
          <a:xfrm>
            <a:off x="713643" y="642938"/>
            <a:ext cx="7772400" cy="914400"/>
          </a:xfrm>
        </p:spPr>
        <p:txBody>
          <a:bodyPr/>
          <a:lstStyle/>
          <a:p>
            <a:pPr algn="l" eaLnBrk="1" hangingPunct="1"/>
            <a:r>
              <a:rPr lang="en-IE" sz="2800" b="1" smtClean="0">
                <a:solidFill>
                  <a:schemeClr val="tx1"/>
                </a:solidFill>
                <a:latin typeface="Verdana" pitchFamily="34" charset="0"/>
                <a:cs typeface="Arial" charset="0"/>
              </a:rPr>
              <a:t>I want to apply to HEAR, what’s next?</a:t>
            </a:r>
            <a:endParaRPr lang="en-GB" sz="2800" b="1" smtClean="0">
              <a:solidFill>
                <a:schemeClr val="tx1"/>
              </a:solidFill>
              <a:latin typeface="Verdana" pitchFamily="34" charset="0"/>
              <a:cs typeface="Arial" charset="0"/>
            </a:endParaRPr>
          </a:p>
        </p:txBody>
      </p:sp>
      <p:sp>
        <p:nvSpPr>
          <p:cNvPr id="10244" name="Rectangle 3"/>
          <p:cNvSpPr>
            <a:spLocks noGrp="1" noChangeArrowheads="1"/>
          </p:cNvSpPr>
          <p:nvPr>
            <p:ph type="body" idx="4294967295"/>
          </p:nvPr>
        </p:nvSpPr>
        <p:spPr>
          <a:xfrm>
            <a:off x="611066" y="1557338"/>
            <a:ext cx="4626219" cy="4248150"/>
          </a:xfrm>
        </p:spPr>
        <p:txBody>
          <a:bodyPr>
            <a:normAutofit fontScale="92500" lnSpcReduction="20000"/>
          </a:bodyPr>
          <a:lstStyle/>
          <a:p>
            <a:pPr marL="660400" indent="-660400">
              <a:lnSpc>
                <a:spcPct val="80000"/>
              </a:lnSpc>
              <a:spcBef>
                <a:spcPts val="200"/>
              </a:spcBef>
              <a:buFontTx/>
              <a:buAutoNum type="arabicPeriod"/>
            </a:pPr>
            <a:r>
              <a:rPr lang="en-IE" sz="2000" dirty="0" smtClean="0"/>
              <a:t>Apply to CAO  by  </a:t>
            </a:r>
            <a:r>
              <a:rPr lang="en-IE" sz="2000" dirty="0" smtClean="0">
                <a:solidFill>
                  <a:srgbClr val="CC0066"/>
                </a:solidFill>
              </a:rPr>
              <a:t>  </a:t>
            </a:r>
            <a:r>
              <a:rPr lang="en-IE" sz="2200" b="1" dirty="0" smtClean="0">
                <a:solidFill>
                  <a:srgbClr val="CC0066"/>
                </a:solidFill>
              </a:rPr>
              <a:t>1 February 2017</a:t>
            </a:r>
            <a:endParaRPr lang="en-IE" sz="2200" dirty="0" smtClean="0">
              <a:solidFill>
                <a:srgbClr val="CC0066"/>
              </a:solidFill>
            </a:endParaRPr>
          </a:p>
          <a:p>
            <a:pPr marL="660400" indent="-660400">
              <a:lnSpc>
                <a:spcPct val="80000"/>
              </a:lnSpc>
              <a:spcBef>
                <a:spcPts val="200"/>
              </a:spcBef>
              <a:buFontTx/>
              <a:buAutoNum type="arabicPeriod"/>
            </a:pPr>
            <a:endParaRPr lang="en-IE" sz="2000" dirty="0" smtClean="0">
              <a:solidFill>
                <a:srgbClr val="CC0066"/>
              </a:solidFill>
            </a:endParaRPr>
          </a:p>
          <a:p>
            <a:pPr marL="660400" indent="-660400">
              <a:lnSpc>
                <a:spcPct val="80000"/>
              </a:lnSpc>
              <a:spcBef>
                <a:spcPct val="0"/>
              </a:spcBef>
              <a:buFontTx/>
              <a:buAutoNum type="arabicPeriod"/>
            </a:pPr>
            <a:r>
              <a:rPr lang="en-IE" sz="2000" dirty="0" smtClean="0"/>
              <a:t>Fill in your HEAR Application Guide &amp; Workbook with your parents or guardians</a:t>
            </a:r>
            <a:endParaRPr lang="en-IE" sz="2000" dirty="0" smtClean="0">
              <a:solidFill>
                <a:srgbClr val="CC0066"/>
              </a:solidFill>
            </a:endParaRPr>
          </a:p>
          <a:p>
            <a:pPr marL="660400" indent="-660400">
              <a:lnSpc>
                <a:spcPct val="80000"/>
              </a:lnSpc>
              <a:spcBef>
                <a:spcPct val="0"/>
              </a:spcBef>
              <a:buFontTx/>
              <a:buNone/>
            </a:pPr>
            <a:endParaRPr lang="en-IE" sz="2000" dirty="0" smtClean="0">
              <a:solidFill>
                <a:srgbClr val="CC0066"/>
              </a:solidFill>
            </a:endParaRPr>
          </a:p>
          <a:p>
            <a:pPr marL="660400" indent="-660400">
              <a:lnSpc>
                <a:spcPct val="80000"/>
              </a:lnSpc>
              <a:spcBef>
                <a:spcPct val="0"/>
              </a:spcBef>
            </a:pPr>
            <a:endParaRPr lang="en-IE" sz="2000" dirty="0" smtClean="0"/>
          </a:p>
          <a:p>
            <a:pPr marL="660400" indent="-660400">
              <a:lnSpc>
                <a:spcPct val="80000"/>
              </a:lnSpc>
              <a:spcBef>
                <a:spcPct val="0"/>
              </a:spcBef>
              <a:buFontTx/>
              <a:buNone/>
            </a:pPr>
            <a:r>
              <a:rPr lang="en-IE" sz="2000" dirty="0" smtClean="0"/>
              <a:t>3</a:t>
            </a:r>
            <a:r>
              <a:rPr lang="en-IE" sz="2000" dirty="0" smtClean="0">
                <a:solidFill>
                  <a:srgbClr val="CC0066"/>
                </a:solidFill>
              </a:rPr>
              <a:t>  </a:t>
            </a:r>
            <a:r>
              <a:rPr lang="en-IE" sz="2000" dirty="0" smtClean="0">
                <a:solidFill>
                  <a:srgbClr val="FF6600"/>
                </a:solidFill>
              </a:rPr>
              <a:t>      </a:t>
            </a:r>
            <a:r>
              <a:rPr lang="en-IE" sz="2000" dirty="0" smtClean="0"/>
              <a:t>Complete all elements of HEAR on line application by </a:t>
            </a:r>
            <a:r>
              <a:rPr lang="en-IE" sz="2200" b="1" dirty="0" smtClean="0">
                <a:solidFill>
                  <a:srgbClr val="CC0066"/>
                </a:solidFill>
              </a:rPr>
              <a:t>1 March 2017</a:t>
            </a:r>
          </a:p>
          <a:p>
            <a:pPr marL="660400" indent="-660400">
              <a:lnSpc>
                <a:spcPct val="80000"/>
              </a:lnSpc>
              <a:spcBef>
                <a:spcPts val="200"/>
              </a:spcBef>
            </a:pPr>
            <a:endParaRPr lang="en-IE" sz="2000" dirty="0" smtClean="0"/>
          </a:p>
          <a:p>
            <a:pPr marL="660400" indent="-660400">
              <a:lnSpc>
                <a:spcPct val="80000"/>
              </a:lnSpc>
              <a:spcBef>
                <a:spcPts val="200"/>
              </a:spcBef>
              <a:buFontTx/>
              <a:buNone/>
            </a:pPr>
            <a:endParaRPr lang="en-IE" sz="2000" dirty="0" smtClean="0"/>
          </a:p>
          <a:p>
            <a:pPr marL="660400" indent="-660400">
              <a:lnSpc>
                <a:spcPct val="80000"/>
              </a:lnSpc>
              <a:spcBef>
                <a:spcPts val="200"/>
              </a:spcBef>
              <a:buFontTx/>
              <a:buNone/>
            </a:pPr>
            <a:r>
              <a:rPr lang="en-IE" sz="2000" dirty="0" smtClean="0"/>
              <a:t>4.       Submit </a:t>
            </a:r>
            <a:r>
              <a:rPr lang="en-IE" sz="2000" u="sng" dirty="0" smtClean="0"/>
              <a:t>copies</a:t>
            </a:r>
            <a:r>
              <a:rPr lang="en-IE" sz="2000" dirty="0" smtClean="0"/>
              <a:t> of supporting documents  requested on your checklist to CAO by </a:t>
            </a:r>
            <a:r>
              <a:rPr lang="en-IE" sz="2200" b="1" dirty="0" smtClean="0">
                <a:solidFill>
                  <a:srgbClr val="CC0066"/>
                </a:solidFill>
              </a:rPr>
              <a:t>1 April 2017 . Form available here </a:t>
            </a:r>
            <a:endParaRPr lang="en-IE" sz="2200" dirty="0" smtClean="0">
              <a:solidFill>
                <a:srgbClr val="CC0066"/>
              </a:solidFill>
            </a:endParaRPr>
          </a:p>
          <a:p>
            <a:pPr marL="660400" indent="-660400" eaLnBrk="1" hangingPunct="1">
              <a:lnSpc>
                <a:spcPct val="80000"/>
              </a:lnSpc>
              <a:buFontTx/>
              <a:buNone/>
            </a:pPr>
            <a:endParaRPr lang="en-IE" sz="1800" dirty="0" smtClean="0">
              <a:solidFill>
                <a:srgbClr val="CC0066"/>
              </a:solidFill>
            </a:endParaRPr>
          </a:p>
          <a:p>
            <a:pPr marL="660400" indent="-660400" eaLnBrk="1" hangingPunct="1">
              <a:lnSpc>
                <a:spcPct val="80000"/>
              </a:lnSpc>
              <a:buFontTx/>
              <a:buNone/>
            </a:pPr>
            <a:endParaRPr lang="en-IE" sz="1800" dirty="0" smtClean="0"/>
          </a:p>
          <a:p>
            <a:pPr marL="660400" indent="-660400" eaLnBrk="1" hangingPunct="1">
              <a:lnSpc>
                <a:spcPct val="80000"/>
              </a:lnSpc>
              <a:buFontTx/>
              <a:buNone/>
            </a:pPr>
            <a:endParaRPr lang="en-IE" sz="400" dirty="0" smtClean="0"/>
          </a:p>
          <a:p>
            <a:pPr marL="660400" indent="-660400" eaLnBrk="1" hangingPunct="1">
              <a:lnSpc>
                <a:spcPct val="80000"/>
              </a:lnSpc>
              <a:buFontTx/>
              <a:buNone/>
            </a:pPr>
            <a:r>
              <a:rPr lang="en-IE" sz="1400" dirty="0" smtClean="0"/>
              <a:t>   </a:t>
            </a:r>
            <a:endParaRPr lang="en-GB" sz="1400" dirty="0" smtClean="0"/>
          </a:p>
        </p:txBody>
      </p:sp>
      <p:pic>
        <p:nvPicPr>
          <p:cNvPr id="10245" name="Picture 5"/>
          <p:cNvPicPr>
            <a:picLocks noChangeAspect="1" noChangeArrowheads="1"/>
          </p:cNvPicPr>
          <p:nvPr/>
        </p:nvPicPr>
        <p:blipFill>
          <a:blip r:embed="rId4"/>
          <a:srcRect/>
          <a:stretch>
            <a:fillRect/>
          </a:stretch>
        </p:blipFill>
        <p:spPr bwMode="auto">
          <a:xfrm>
            <a:off x="5237285" y="1484313"/>
            <a:ext cx="3190143" cy="4094162"/>
          </a:xfrm>
          <a:prstGeom prst="rect">
            <a:avLst/>
          </a:prstGeom>
          <a:noFill/>
          <a:ln w="9525">
            <a:noFill/>
            <a:miter lim="800000"/>
            <a:headEnd/>
            <a:tailEnd/>
          </a:ln>
        </p:spPr>
      </p:pic>
    </p:spTree>
    <p:extLst>
      <p:ext uri="{BB962C8B-B14F-4D97-AF65-F5344CB8AC3E}">
        <p14:creationId xmlns:p14="http://schemas.microsoft.com/office/powerpoint/2010/main" val="23388063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539750" y="836613"/>
            <a:ext cx="7993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IE"/>
          </a:p>
        </p:txBody>
      </p:sp>
      <p:sp>
        <p:nvSpPr>
          <p:cNvPr id="3" name="Text Box 25"/>
          <p:cNvSpPr txBox="1">
            <a:spLocks noChangeArrowheads="1"/>
          </p:cNvSpPr>
          <p:nvPr/>
        </p:nvSpPr>
        <p:spPr bwMode="auto">
          <a:xfrm>
            <a:off x="971600" y="836613"/>
            <a:ext cx="7344815" cy="5909310"/>
          </a:xfrm>
          <a:prstGeom prst="rect">
            <a:avLst/>
          </a:prstGeom>
          <a:solidFill>
            <a:schemeClr val="accent2"/>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130000"/>
              </a:lnSpc>
              <a:spcBef>
                <a:spcPct val="50000"/>
              </a:spcBef>
            </a:pPr>
            <a:r>
              <a:rPr lang="en-GB" sz="5400" u="sng" dirty="0" smtClean="0">
                <a:solidFill>
                  <a:srgbClr val="FFFF00"/>
                </a:solidFill>
                <a:latin typeface="Tahoma" pitchFamily="34" charset="0"/>
              </a:rPr>
              <a:t>(DSP) Social Welfare – Form to be stamped at local office</a:t>
            </a:r>
          </a:p>
          <a:p>
            <a:pPr algn="ctr" eaLnBrk="1" hangingPunct="1">
              <a:lnSpc>
                <a:spcPct val="130000"/>
              </a:lnSpc>
              <a:spcBef>
                <a:spcPct val="50000"/>
              </a:spcBef>
            </a:pPr>
            <a:r>
              <a:rPr lang="en-GB" sz="5400" u="sng" dirty="0" smtClean="0">
                <a:solidFill>
                  <a:srgbClr val="FF0000"/>
                </a:solidFill>
                <a:latin typeface="Tahoma" pitchFamily="34" charset="0"/>
              </a:rPr>
              <a:t>P21  required for 2015 from Revenue </a:t>
            </a:r>
            <a:endParaRPr lang="en-GB" sz="5400" u="sng" dirty="0">
              <a:solidFill>
                <a:srgbClr val="FF0000"/>
              </a:solidFill>
              <a:latin typeface="Tahoma" pitchFamily="34" charset="0"/>
            </a:endParaRPr>
          </a:p>
        </p:txBody>
      </p:sp>
    </p:spTree>
    <p:extLst>
      <p:ext uri="{BB962C8B-B14F-4D97-AF65-F5344CB8AC3E}">
        <p14:creationId xmlns:p14="http://schemas.microsoft.com/office/powerpoint/2010/main" val="326131621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DARE Power Point_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9459" name="Rectangle 2"/>
          <p:cNvSpPr>
            <a:spLocks noGrp="1" noChangeArrowheads="1"/>
          </p:cNvSpPr>
          <p:nvPr>
            <p:ph type="title" idx="4294967295"/>
          </p:nvPr>
        </p:nvSpPr>
        <p:spPr>
          <a:xfrm>
            <a:off x="715108" y="211138"/>
            <a:ext cx="7772400" cy="914400"/>
          </a:xfrm>
        </p:spPr>
        <p:txBody>
          <a:bodyPr/>
          <a:lstStyle/>
          <a:p>
            <a:pPr eaLnBrk="1" hangingPunct="1"/>
            <a:r>
              <a:rPr lang="en-IE" sz="4000" b="1" smtClean="0">
                <a:latin typeface="Myriad Pro" pitchFamily="34" charset="0"/>
              </a:rPr>
              <a:t>What is DARE?</a:t>
            </a:r>
            <a:endParaRPr lang="en-GB" sz="4000" b="1" smtClean="0">
              <a:latin typeface="Myriad Pro" pitchFamily="34" charset="0"/>
            </a:endParaRPr>
          </a:p>
        </p:txBody>
      </p:sp>
      <p:sp>
        <p:nvSpPr>
          <p:cNvPr id="19460" name="Rectangle 3"/>
          <p:cNvSpPr>
            <a:spLocks noGrp="1" noChangeArrowheads="1"/>
          </p:cNvSpPr>
          <p:nvPr>
            <p:ph type="body" idx="4294967295"/>
          </p:nvPr>
        </p:nvSpPr>
        <p:spPr>
          <a:xfrm>
            <a:off x="611066" y="1125538"/>
            <a:ext cx="8137280" cy="3441700"/>
          </a:xfrm>
        </p:spPr>
        <p:txBody>
          <a:bodyPr>
            <a:normAutofit fontScale="92500"/>
          </a:bodyPr>
          <a:lstStyle/>
          <a:p>
            <a:pPr marL="660400" indent="-660400" eaLnBrk="1" hangingPunct="1"/>
            <a:r>
              <a:rPr lang="en-US" sz="2400" smtClean="0">
                <a:latin typeface="Myriad Pro" pitchFamily="34" charset="0"/>
              </a:rPr>
              <a:t>The Disability Access Route to Education (DARE) is a supplementary admissions scheme </a:t>
            </a:r>
            <a:r>
              <a:rPr lang="en-IE" sz="2400" smtClean="0">
                <a:latin typeface="Myriad Pro" pitchFamily="34" charset="0"/>
              </a:rPr>
              <a:t>which offers college places on </a:t>
            </a:r>
            <a:r>
              <a:rPr lang="en-IE" sz="2400" smtClean="0">
                <a:solidFill>
                  <a:srgbClr val="FF0000"/>
                </a:solidFill>
                <a:latin typeface="Myriad Pro" pitchFamily="34" charset="0"/>
              </a:rPr>
              <a:t>reduced points </a:t>
            </a:r>
            <a:r>
              <a:rPr lang="en-IE" sz="2400" smtClean="0">
                <a:latin typeface="Myriad Pro" pitchFamily="34" charset="0"/>
              </a:rPr>
              <a:t>to school leavers with disabilities.</a:t>
            </a:r>
            <a:endParaRPr lang="en-GB" sz="2400" smtClean="0">
              <a:latin typeface="Myriad Pro" pitchFamily="34" charset="0"/>
            </a:endParaRPr>
          </a:p>
          <a:p>
            <a:pPr marL="660400" indent="-660400"/>
            <a:endParaRPr lang="en-IE" sz="2400" smtClean="0">
              <a:latin typeface="Myriad Pro" pitchFamily="34" charset="0"/>
              <a:cs typeface="Arial" charset="0"/>
            </a:endParaRPr>
          </a:p>
          <a:p>
            <a:pPr marL="660400" indent="-660400"/>
            <a:r>
              <a:rPr lang="en-GB" sz="2400" smtClean="0">
                <a:latin typeface="Myriad Pro" pitchFamily="34" charset="0"/>
              </a:rPr>
              <a:t>DARE has been established by a number of higher education institutions as clear evidence shows that disability can have a negative impact on educational attainment at school and progression to higher education. </a:t>
            </a:r>
          </a:p>
        </p:txBody>
      </p:sp>
    </p:spTree>
    <p:extLst>
      <p:ext uri="{BB962C8B-B14F-4D97-AF65-F5344CB8AC3E}">
        <p14:creationId xmlns:p14="http://schemas.microsoft.com/office/powerpoint/2010/main" val="33837129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DARE Power Point_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483" name="Rectangle 2"/>
          <p:cNvSpPr>
            <a:spLocks noGrp="1" noChangeArrowheads="1"/>
          </p:cNvSpPr>
          <p:nvPr>
            <p:ph type="title" idx="4294967295"/>
          </p:nvPr>
        </p:nvSpPr>
        <p:spPr>
          <a:xfrm>
            <a:off x="684335" y="198438"/>
            <a:ext cx="7772400" cy="1143000"/>
          </a:xfrm>
        </p:spPr>
        <p:txBody>
          <a:bodyPr/>
          <a:lstStyle/>
          <a:p>
            <a:pPr eaLnBrk="1" hangingPunct="1"/>
            <a:r>
              <a:rPr lang="en-IE" sz="4000" b="1" smtClean="0">
                <a:latin typeface="Myriad Pro" pitchFamily="34" charset="0"/>
              </a:rPr>
              <a:t>What Colleges Participate?</a:t>
            </a:r>
            <a:endParaRPr lang="en-GB" sz="4000" b="1" smtClean="0">
              <a:latin typeface="Myriad Pro" pitchFamily="34" charset="0"/>
            </a:endParaRPr>
          </a:p>
        </p:txBody>
      </p:sp>
      <p:sp>
        <p:nvSpPr>
          <p:cNvPr id="20484" name="Rectangle 3"/>
          <p:cNvSpPr>
            <a:spLocks noGrp="1" noChangeArrowheads="1"/>
          </p:cNvSpPr>
          <p:nvPr>
            <p:ph type="body" sz="half" idx="4294967295"/>
          </p:nvPr>
        </p:nvSpPr>
        <p:spPr>
          <a:xfrm>
            <a:off x="468923" y="1341439"/>
            <a:ext cx="4174881" cy="3887787"/>
          </a:xfrm>
        </p:spPr>
        <p:txBody>
          <a:bodyPr>
            <a:normAutofit lnSpcReduction="10000"/>
          </a:bodyPr>
          <a:lstStyle/>
          <a:p>
            <a:pPr>
              <a:lnSpc>
                <a:spcPct val="90000"/>
              </a:lnSpc>
            </a:pPr>
            <a:r>
              <a:rPr lang="en-GB" sz="2400" b="1" smtClean="0">
                <a:latin typeface="Myriad Pro" pitchFamily="34" charset="0"/>
              </a:rPr>
              <a:t>Athlone Institute of Technology </a:t>
            </a:r>
          </a:p>
          <a:p>
            <a:pPr>
              <a:lnSpc>
                <a:spcPct val="90000"/>
              </a:lnSpc>
            </a:pPr>
            <a:r>
              <a:rPr lang="en-US" sz="2400" b="1" smtClean="0">
                <a:latin typeface="Myriad Pro" pitchFamily="34" charset="0"/>
              </a:rPr>
              <a:t>Cork Institute of Technology</a:t>
            </a:r>
          </a:p>
          <a:p>
            <a:pPr>
              <a:lnSpc>
                <a:spcPct val="90000"/>
              </a:lnSpc>
            </a:pPr>
            <a:r>
              <a:rPr lang="en-GB" sz="2400" b="1" smtClean="0">
                <a:latin typeface="Myriad Pro" pitchFamily="34" charset="0"/>
              </a:rPr>
              <a:t>Dublin City University</a:t>
            </a:r>
            <a:endParaRPr lang="en-US" sz="2400" b="1" smtClean="0">
              <a:latin typeface="Myriad Pro" pitchFamily="34" charset="0"/>
            </a:endParaRPr>
          </a:p>
          <a:p>
            <a:pPr>
              <a:lnSpc>
                <a:spcPct val="90000"/>
              </a:lnSpc>
            </a:pPr>
            <a:r>
              <a:rPr lang="en-GB" sz="2400" b="1" smtClean="0">
                <a:latin typeface="Myriad Pro" pitchFamily="34" charset="0"/>
              </a:rPr>
              <a:t>Dublin Institute of Technology</a:t>
            </a:r>
            <a:endParaRPr lang="en-US" sz="2400" b="1" smtClean="0">
              <a:latin typeface="Myriad Pro" pitchFamily="34" charset="0"/>
            </a:endParaRPr>
          </a:p>
          <a:p>
            <a:pPr>
              <a:lnSpc>
                <a:spcPct val="90000"/>
              </a:lnSpc>
            </a:pPr>
            <a:r>
              <a:rPr lang="en-GB" sz="2400" b="1" smtClean="0">
                <a:latin typeface="Myriad Pro" pitchFamily="34" charset="0"/>
              </a:rPr>
              <a:t>Mater Dei, Institute of Education</a:t>
            </a:r>
            <a:endParaRPr lang="en-US" sz="2400" b="1" smtClean="0">
              <a:latin typeface="Myriad Pro" pitchFamily="34" charset="0"/>
            </a:endParaRPr>
          </a:p>
          <a:p>
            <a:pPr>
              <a:lnSpc>
                <a:spcPct val="90000"/>
              </a:lnSpc>
            </a:pPr>
            <a:r>
              <a:rPr lang="en-GB" sz="2400" b="1" smtClean="0">
                <a:latin typeface="Myriad Pro" pitchFamily="34" charset="0"/>
              </a:rPr>
              <a:t>National College of Ireland</a:t>
            </a:r>
            <a:endParaRPr lang="en-US" sz="2400" b="1" smtClean="0">
              <a:latin typeface="Myriad Pro" pitchFamily="34" charset="0"/>
            </a:endParaRPr>
          </a:p>
          <a:p>
            <a:pPr>
              <a:lnSpc>
                <a:spcPct val="90000"/>
              </a:lnSpc>
              <a:buFontTx/>
              <a:buNone/>
            </a:pPr>
            <a:endParaRPr lang="en-GB" sz="2400" b="1" smtClean="0">
              <a:latin typeface="Myriad Pro" pitchFamily="34" charset="0"/>
              <a:cs typeface="Arial" charset="0"/>
            </a:endParaRPr>
          </a:p>
        </p:txBody>
      </p:sp>
      <p:sp>
        <p:nvSpPr>
          <p:cNvPr id="20485" name="Rectangle 5"/>
          <p:cNvSpPr>
            <a:spLocks noGrp="1"/>
          </p:cNvSpPr>
          <p:nvPr>
            <p:ph type="body" sz="half" idx="4294967295"/>
          </p:nvPr>
        </p:nvSpPr>
        <p:spPr>
          <a:xfrm>
            <a:off x="4643805" y="1341438"/>
            <a:ext cx="4104542" cy="4114800"/>
          </a:xfrm>
          <a:noFill/>
        </p:spPr>
        <p:txBody>
          <a:bodyPr/>
          <a:lstStyle/>
          <a:p>
            <a:pPr>
              <a:lnSpc>
                <a:spcPct val="80000"/>
              </a:lnSpc>
            </a:pPr>
            <a:r>
              <a:rPr lang="en-GB" sz="2600" b="1" smtClean="0">
                <a:latin typeface="Myriad Pro" pitchFamily="34" charset="0"/>
              </a:rPr>
              <a:t>NUI Galway</a:t>
            </a:r>
          </a:p>
          <a:p>
            <a:pPr>
              <a:lnSpc>
                <a:spcPct val="80000"/>
              </a:lnSpc>
            </a:pPr>
            <a:r>
              <a:rPr lang="en-GB" sz="2600" b="1" smtClean="0">
                <a:latin typeface="Myriad Pro" pitchFamily="34" charset="0"/>
              </a:rPr>
              <a:t>NUI Maynooth</a:t>
            </a:r>
          </a:p>
          <a:p>
            <a:pPr>
              <a:lnSpc>
                <a:spcPct val="80000"/>
              </a:lnSpc>
            </a:pPr>
            <a:r>
              <a:rPr lang="en-GB" sz="2600" b="1" smtClean="0">
                <a:latin typeface="Myriad Pro" pitchFamily="34" charset="0"/>
              </a:rPr>
              <a:t>Pontifical University, Maynooth</a:t>
            </a:r>
            <a:endParaRPr lang="en-US" sz="2600" b="1" smtClean="0">
              <a:latin typeface="Myriad Pro" pitchFamily="34" charset="0"/>
            </a:endParaRPr>
          </a:p>
          <a:p>
            <a:pPr>
              <a:lnSpc>
                <a:spcPct val="80000"/>
              </a:lnSpc>
            </a:pPr>
            <a:r>
              <a:rPr lang="en-GB" sz="2600" b="1" smtClean="0">
                <a:latin typeface="Myriad Pro" pitchFamily="34" charset="0"/>
              </a:rPr>
              <a:t>Trinity College, Dublin</a:t>
            </a:r>
            <a:endParaRPr lang="en-US" sz="2600" b="1" smtClean="0">
              <a:latin typeface="Myriad Pro" pitchFamily="34" charset="0"/>
            </a:endParaRPr>
          </a:p>
          <a:p>
            <a:pPr>
              <a:lnSpc>
                <a:spcPct val="80000"/>
              </a:lnSpc>
            </a:pPr>
            <a:r>
              <a:rPr lang="en-GB" sz="2600" b="1" smtClean="0">
                <a:latin typeface="Myriad Pro" pitchFamily="34" charset="0"/>
              </a:rPr>
              <a:t>University College, Cork</a:t>
            </a:r>
            <a:endParaRPr lang="en-US" sz="2600" b="1" smtClean="0">
              <a:latin typeface="Myriad Pro" pitchFamily="34" charset="0"/>
            </a:endParaRPr>
          </a:p>
          <a:p>
            <a:pPr>
              <a:lnSpc>
                <a:spcPct val="80000"/>
              </a:lnSpc>
            </a:pPr>
            <a:r>
              <a:rPr lang="en-GB" sz="2600" b="1" smtClean="0">
                <a:latin typeface="Myriad Pro" pitchFamily="34" charset="0"/>
              </a:rPr>
              <a:t>University College, Dublin</a:t>
            </a:r>
            <a:endParaRPr lang="en-US" sz="2600" b="1" smtClean="0">
              <a:latin typeface="Myriad Pro" pitchFamily="34" charset="0"/>
            </a:endParaRPr>
          </a:p>
          <a:p>
            <a:pPr>
              <a:lnSpc>
                <a:spcPct val="80000"/>
              </a:lnSpc>
            </a:pPr>
            <a:r>
              <a:rPr lang="en-GB" sz="2600" b="1" smtClean="0">
                <a:latin typeface="Myriad Pro" pitchFamily="34" charset="0"/>
              </a:rPr>
              <a:t>University of Limerick</a:t>
            </a:r>
            <a:endParaRPr lang="en-IE" sz="2600" b="1" smtClean="0">
              <a:latin typeface="Myriad Pro" pitchFamily="34" charset="0"/>
            </a:endParaRPr>
          </a:p>
        </p:txBody>
      </p:sp>
    </p:spTree>
    <p:extLst>
      <p:ext uri="{BB962C8B-B14F-4D97-AF65-F5344CB8AC3E}">
        <p14:creationId xmlns:p14="http://schemas.microsoft.com/office/powerpoint/2010/main" val="13796055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DARE Power Point_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1507" name="Rectangle 2"/>
          <p:cNvSpPr>
            <a:spLocks noGrp="1" noChangeArrowheads="1"/>
          </p:cNvSpPr>
          <p:nvPr>
            <p:ph type="title" idx="4294967295"/>
          </p:nvPr>
        </p:nvSpPr>
        <p:spPr>
          <a:xfrm>
            <a:off x="684335" y="92075"/>
            <a:ext cx="7772400" cy="914400"/>
          </a:xfrm>
        </p:spPr>
        <p:txBody>
          <a:bodyPr/>
          <a:lstStyle/>
          <a:p>
            <a:pPr eaLnBrk="1" hangingPunct="1"/>
            <a:r>
              <a:rPr lang="en-IE" sz="4000" b="1" smtClean="0">
                <a:latin typeface="Myriad Pro" pitchFamily="34" charset="0"/>
              </a:rPr>
              <a:t>Who Should Apply?</a:t>
            </a:r>
            <a:endParaRPr lang="en-GB" sz="4000" b="1" smtClean="0">
              <a:latin typeface="Myriad Pro" pitchFamily="34" charset="0"/>
            </a:endParaRPr>
          </a:p>
        </p:txBody>
      </p:sp>
      <p:sp>
        <p:nvSpPr>
          <p:cNvPr id="21508" name="Rectangle 3"/>
          <p:cNvSpPr>
            <a:spLocks noGrp="1" noChangeArrowheads="1"/>
          </p:cNvSpPr>
          <p:nvPr>
            <p:ph type="body" idx="4294967295"/>
          </p:nvPr>
        </p:nvSpPr>
        <p:spPr>
          <a:xfrm>
            <a:off x="684335" y="765175"/>
            <a:ext cx="7772400" cy="3886200"/>
          </a:xfrm>
        </p:spPr>
        <p:txBody>
          <a:bodyPr/>
          <a:lstStyle/>
          <a:p>
            <a:pPr marL="660400" indent="-660400">
              <a:buFontTx/>
              <a:buNone/>
            </a:pPr>
            <a:endParaRPr lang="en-IE" sz="3900" dirty="0" smtClean="0">
              <a:latin typeface="Myriad Pro" pitchFamily="34" charset="0"/>
            </a:endParaRPr>
          </a:p>
          <a:p>
            <a:pPr marL="660400" indent="-660400"/>
            <a:r>
              <a:rPr lang="en-IE" sz="2200" dirty="0" smtClean="0">
                <a:latin typeface="Myriad Pro" pitchFamily="34" charset="0"/>
              </a:rPr>
              <a:t>Applicants whose disability had a significant impact on educational performance in school.</a:t>
            </a:r>
          </a:p>
          <a:p>
            <a:pPr marL="660400" indent="-660400"/>
            <a:endParaRPr lang="en-IE" sz="2200" dirty="0" smtClean="0">
              <a:latin typeface="Myriad Pro" pitchFamily="34" charset="0"/>
            </a:endParaRPr>
          </a:p>
          <a:p>
            <a:pPr marL="660400" indent="-660400"/>
            <a:r>
              <a:rPr lang="en-GB" sz="2200" dirty="0" smtClean="0">
                <a:latin typeface="Myriad Pro" pitchFamily="34" charset="0"/>
              </a:rPr>
              <a:t>Applicants who may not be able to meet the points for their preferred course due to the impact of disability.</a:t>
            </a:r>
          </a:p>
          <a:p>
            <a:pPr marL="660400" indent="-660400"/>
            <a:endParaRPr lang="en-IE" sz="2200" dirty="0" smtClean="0">
              <a:latin typeface="Myriad Pro" pitchFamily="34" charset="0"/>
            </a:endParaRPr>
          </a:p>
          <a:p>
            <a:pPr marL="660400" indent="-660400"/>
            <a:r>
              <a:rPr lang="en-IE" sz="2200" dirty="0" smtClean="0">
                <a:latin typeface="Myriad Pro" pitchFamily="34" charset="0"/>
                <a:cs typeface="Arial" charset="0"/>
              </a:rPr>
              <a:t>Applicants </a:t>
            </a:r>
            <a:r>
              <a:rPr lang="en-GB" sz="2200" dirty="0" smtClean="0">
                <a:latin typeface="Myriad Pro" pitchFamily="34" charset="0"/>
              </a:rPr>
              <a:t>under 23 years on 1</a:t>
            </a:r>
            <a:r>
              <a:rPr lang="en-GB" sz="2200" baseline="30000" dirty="0" smtClean="0">
                <a:latin typeface="Myriad Pro" pitchFamily="34" charset="0"/>
              </a:rPr>
              <a:t>st</a:t>
            </a:r>
            <a:r>
              <a:rPr lang="en-GB" sz="2200" dirty="0" smtClean="0">
                <a:latin typeface="Myriad Pro" pitchFamily="34" charset="0"/>
              </a:rPr>
              <a:t> January </a:t>
            </a:r>
            <a:r>
              <a:rPr lang="en-GB" sz="2200" dirty="0" smtClean="0">
                <a:latin typeface="Myriad Pro" pitchFamily="34" charset="0"/>
              </a:rPr>
              <a:t>2017.</a:t>
            </a:r>
            <a:endParaRPr lang="en-GB" sz="2200" dirty="0" smtClean="0">
              <a:latin typeface="Myriad Pro" pitchFamily="34" charset="0"/>
            </a:endParaRPr>
          </a:p>
          <a:p>
            <a:pPr marL="660400" indent="-660400">
              <a:buFontTx/>
              <a:buNone/>
            </a:pPr>
            <a:endParaRPr lang="en-IE" sz="3900" dirty="0" smtClean="0">
              <a:latin typeface="Myriad Pro" pitchFamily="34" charset="0"/>
            </a:endParaRPr>
          </a:p>
          <a:p>
            <a:pPr marL="660400" indent="-660400"/>
            <a:endParaRPr lang="en-IE" sz="2000" dirty="0" smtClean="0">
              <a:latin typeface="Verdana" pitchFamily="34" charset="0"/>
              <a:cs typeface="Arial" charset="0"/>
            </a:endParaRPr>
          </a:p>
        </p:txBody>
      </p:sp>
    </p:spTree>
    <p:extLst>
      <p:ext uri="{BB962C8B-B14F-4D97-AF65-F5344CB8AC3E}">
        <p14:creationId xmlns:p14="http://schemas.microsoft.com/office/powerpoint/2010/main" val="16765261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DARE Power Point_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2531" name="Rectangle 2"/>
          <p:cNvSpPr>
            <a:spLocks noGrp="1" noChangeArrowheads="1"/>
          </p:cNvSpPr>
          <p:nvPr>
            <p:ph type="title" idx="4294967295"/>
          </p:nvPr>
        </p:nvSpPr>
        <p:spPr>
          <a:xfrm>
            <a:off x="899747" y="668338"/>
            <a:ext cx="7920725" cy="914400"/>
          </a:xfrm>
        </p:spPr>
        <p:txBody>
          <a:bodyPr>
            <a:normAutofit fontScale="90000"/>
          </a:bodyPr>
          <a:lstStyle/>
          <a:p>
            <a:pPr algn="ctr" eaLnBrk="1" hangingPunct="1"/>
            <a:r>
              <a:rPr lang="en-IE" sz="4000" b="1" dirty="0" smtClean="0">
                <a:latin typeface="Myriad Pro" pitchFamily="34" charset="0"/>
              </a:rPr>
              <a:t/>
            </a:r>
            <a:br>
              <a:rPr lang="en-IE" sz="4000" b="1" dirty="0" smtClean="0">
                <a:latin typeface="Myriad Pro" pitchFamily="34" charset="0"/>
              </a:rPr>
            </a:br>
            <a:r>
              <a:rPr lang="en-IE" sz="4000" b="1" dirty="0" smtClean="0">
                <a:latin typeface="Myriad Pro" pitchFamily="34" charset="0"/>
              </a:rPr>
              <a:t>Disabilities eligible for consideration </a:t>
            </a:r>
            <a:endParaRPr lang="en-GB" sz="4000" b="1" dirty="0" smtClean="0">
              <a:latin typeface="Myriad Pro" pitchFamily="34" charset="0"/>
            </a:endParaRPr>
          </a:p>
        </p:txBody>
      </p:sp>
      <p:sp>
        <p:nvSpPr>
          <p:cNvPr id="65540" name="Rectangle 3"/>
          <p:cNvSpPr>
            <a:spLocks noGrp="1" noChangeArrowheads="1"/>
          </p:cNvSpPr>
          <p:nvPr>
            <p:ph type="body" idx="4294967295"/>
          </p:nvPr>
        </p:nvSpPr>
        <p:spPr>
          <a:xfrm>
            <a:off x="232996" y="1089025"/>
            <a:ext cx="8675077" cy="4679950"/>
          </a:xfrm>
        </p:spPr>
        <p:txBody>
          <a:bodyPr>
            <a:normAutofit fontScale="92500"/>
          </a:bodyPr>
          <a:lstStyle/>
          <a:p>
            <a:pPr marL="660400" indent="-660400">
              <a:buFontTx/>
              <a:buNone/>
              <a:defRPr/>
            </a:pPr>
            <a:endParaRPr lang="en-GB" sz="5500" dirty="0" smtClean="0">
              <a:latin typeface="Myriad Pro" pitchFamily="34" charset="0"/>
            </a:endParaRPr>
          </a:p>
          <a:p>
            <a:pPr marL="839788" lvl="1" indent="-382588">
              <a:buFontTx/>
              <a:buChar char="•"/>
              <a:defRPr/>
            </a:pPr>
            <a:r>
              <a:rPr lang="en-GB" sz="2000" dirty="0" smtClean="0">
                <a:latin typeface="Myriad Pro" pitchFamily="34" charset="0"/>
              </a:rPr>
              <a:t>	</a:t>
            </a:r>
            <a:r>
              <a:rPr lang="en-GB" sz="1950" dirty="0" err="1" smtClean="0">
                <a:latin typeface="Myriad Pro" pitchFamily="34" charset="0"/>
              </a:rPr>
              <a:t>Asperger’s</a:t>
            </a:r>
            <a:r>
              <a:rPr lang="en-GB" sz="1950" dirty="0" smtClean="0">
                <a:latin typeface="Myriad Pro" pitchFamily="34" charset="0"/>
              </a:rPr>
              <a:t> Syndrome/Autism</a:t>
            </a:r>
          </a:p>
          <a:p>
            <a:pPr marL="839788" lvl="1" indent="-382588">
              <a:buFontTx/>
              <a:buChar char="•"/>
              <a:defRPr/>
            </a:pPr>
            <a:r>
              <a:rPr lang="en-GB" sz="1950" dirty="0" smtClean="0">
                <a:latin typeface="Myriad Pro" pitchFamily="34" charset="0"/>
              </a:rPr>
              <a:t>	ADD/ADHD*</a:t>
            </a:r>
          </a:p>
          <a:p>
            <a:pPr marL="839788" lvl="1" indent="-382588">
              <a:buFontTx/>
              <a:buChar char="•"/>
              <a:defRPr/>
            </a:pPr>
            <a:r>
              <a:rPr lang="en-GB" sz="1950" dirty="0" smtClean="0">
                <a:latin typeface="Myriad Pro" pitchFamily="34" charset="0"/>
              </a:rPr>
              <a:t>	Blind/Vision Impaired</a:t>
            </a:r>
          </a:p>
          <a:p>
            <a:pPr marL="839788" lvl="1" indent="-382588">
              <a:buFontTx/>
              <a:buChar char="•"/>
              <a:defRPr/>
            </a:pPr>
            <a:r>
              <a:rPr lang="en-GB" sz="1950" dirty="0" smtClean="0">
                <a:latin typeface="Myriad Pro" pitchFamily="34" charset="0"/>
              </a:rPr>
              <a:t>	Deaf/Hearing Impaired</a:t>
            </a:r>
          </a:p>
          <a:p>
            <a:pPr marL="839788" lvl="1" indent="-382588">
              <a:buFontTx/>
              <a:buChar char="•"/>
              <a:defRPr/>
            </a:pPr>
            <a:r>
              <a:rPr lang="en-GB" sz="1950" dirty="0" smtClean="0">
                <a:latin typeface="Myriad Pro" pitchFamily="34" charset="0"/>
              </a:rPr>
              <a:t>	DCD –Dyspraxia/Dysgraphia*</a:t>
            </a:r>
          </a:p>
          <a:p>
            <a:pPr marL="839788" lvl="1" indent="-382588">
              <a:buFontTx/>
              <a:buChar char="•"/>
              <a:defRPr/>
            </a:pPr>
            <a:r>
              <a:rPr lang="en-GB" sz="1950" dirty="0" smtClean="0">
                <a:latin typeface="Myriad Pro" pitchFamily="34" charset="0"/>
              </a:rPr>
              <a:t>	Mental Health Conditions*</a:t>
            </a:r>
          </a:p>
          <a:p>
            <a:pPr marL="839788" lvl="1" indent="-382588">
              <a:buFontTx/>
              <a:buChar char="•"/>
              <a:defRPr/>
            </a:pPr>
            <a:r>
              <a:rPr lang="en-GB" sz="1950" dirty="0" smtClean="0">
                <a:latin typeface="Myriad Pro" pitchFamily="34" charset="0"/>
              </a:rPr>
              <a:t>	Neurological Conditions (Brain Injury, Speech &amp; Language  Disabilities)</a:t>
            </a:r>
          </a:p>
          <a:p>
            <a:pPr marL="839788" lvl="1" indent="-382588">
              <a:buFontTx/>
              <a:buChar char="•"/>
              <a:defRPr/>
            </a:pPr>
            <a:r>
              <a:rPr lang="en-GB" sz="1950" dirty="0" smtClean="0">
                <a:latin typeface="Myriad Pro" pitchFamily="34" charset="0"/>
              </a:rPr>
              <a:t>	Significant Ongoing Illness* (Diabetes, Epilepsy </a:t>
            </a:r>
            <a:r>
              <a:rPr lang="en-GB" sz="1950" dirty="0" err="1" smtClean="0">
                <a:latin typeface="Myriad Pro" pitchFamily="34" charset="0"/>
              </a:rPr>
              <a:t>etc</a:t>
            </a:r>
            <a:r>
              <a:rPr lang="en-GB" sz="1950" dirty="0" smtClean="0">
                <a:latin typeface="Myriad Pro" pitchFamily="34" charset="0"/>
              </a:rPr>
              <a:t>)</a:t>
            </a:r>
          </a:p>
          <a:p>
            <a:pPr marL="839788" lvl="1" indent="-382588">
              <a:buFontTx/>
              <a:buChar char="•"/>
              <a:defRPr/>
            </a:pPr>
            <a:r>
              <a:rPr lang="en-GB" sz="1950" dirty="0" smtClean="0">
                <a:latin typeface="Myriad Pro" pitchFamily="34" charset="0"/>
              </a:rPr>
              <a:t>	Physical Disability</a:t>
            </a:r>
          </a:p>
          <a:p>
            <a:pPr marL="839788" lvl="1" indent="-382588">
              <a:buFontTx/>
              <a:buChar char="•"/>
              <a:defRPr/>
            </a:pPr>
            <a:r>
              <a:rPr lang="en-GB" sz="1950" dirty="0" smtClean="0">
                <a:latin typeface="Myriad Pro" pitchFamily="34" charset="0"/>
              </a:rPr>
              <a:t>	Specific Learning Difficulty* (Dyslexia &amp; Dyscalculia)</a:t>
            </a:r>
          </a:p>
          <a:p>
            <a:pPr marL="839788" lvl="1" indent="-382588">
              <a:buFontTx/>
              <a:buNone/>
              <a:defRPr/>
            </a:pPr>
            <a:r>
              <a:rPr lang="en-GB" dirty="0" smtClean="0">
                <a:latin typeface="Verdana" pitchFamily="34" charset="0"/>
              </a:rPr>
              <a:t>	</a:t>
            </a:r>
            <a:endParaRPr lang="en-IE" dirty="0" smtClean="0">
              <a:latin typeface="Verdana" pitchFamily="34" charset="0"/>
              <a:cs typeface="Arial" charset="0"/>
            </a:endParaRPr>
          </a:p>
        </p:txBody>
      </p:sp>
    </p:spTree>
    <p:extLst>
      <p:ext uri="{BB962C8B-B14F-4D97-AF65-F5344CB8AC3E}">
        <p14:creationId xmlns:p14="http://schemas.microsoft.com/office/powerpoint/2010/main" val="12028740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DARE Power Point_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3555" name="Rectangle 2"/>
          <p:cNvSpPr>
            <a:spLocks noGrp="1" noChangeArrowheads="1"/>
          </p:cNvSpPr>
          <p:nvPr>
            <p:ph type="title" idx="4294967295"/>
          </p:nvPr>
        </p:nvSpPr>
        <p:spPr>
          <a:xfrm>
            <a:off x="650631" y="404814"/>
            <a:ext cx="7772400" cy="719137"/>
          </a:xfrm>
        </p:spPr>
        <p:txBody>
          <a:bodyPr>
            <a:normAutofit/>
          </a:bodyPr>
          <a:lstStyle/>
          <a:p>
            <a:pPr algn="ctr" eaLnBrk="1" hangingPunct="1"/>
            <a:r>
              <a:rPr lang="en-GB" sz="4000" b="1" dirty="0" smtClean="0">
                <a:latin typeface="Myriad Pro" pitchFamily="34" charset="0"/>
              </a:rPr>
              <a:t>I want to apply </a:t>
            </a:r>
          </a:p>
        </p:txBody>
      </p:sp>
      <p:sp>
        <p:nvSpPr>
          <p:cNvPr id="23556" name="Rectangle 3"/>
          <p:cNvSpPr>
            <a:spLocks noGrp="1" noChangeArrowheads="1"/>
          </p:cNvSpPr>
          <p:nvPr>
            <p:ph type="body" idx="4294967295"/>
          </p:nvPr>
        </p:nvSpPr>
        <p:spPr>
          <a:xfrm>
            <a:off x="395654" y="1412876"/>
            <a:ext cx="5039458" cy="4176713"/>
          </a:xfrm>
        </p:spPr>
        <p:txBody>
          <a:bodyPr>
            <a:normAutofit lnSpcReduction="10000"/>
          </a:bodyPr>
          <a:lstStyle/>
          <a:p>
            <a:pPr marL="381000" indent="-381000">
              <a:lnSpc>
                <a:spcPct val="80000"/>
              </a:lnSpc>
              <a:buFontTx/>
              <a:buAutoNum type="arabicPeriod"/>
            </a:pPr>
            <a:r>
              <a:rPr lang="en-IE" sz="2400" dirty="0" smtClean="0">
                <a:latin typeface="Myriad Pro" pitchFamily="34" charset="0"/>
              </a:rPr>
              <a:t>Review DARE Application Guide with your parents or guardians.</a:t>
            </a:r>
            <a:endParaRPr lang="en-IE" sz="2400" dirty="0" smtClean="0"/>
          </a:p>
          <a:p>
            <a:pPr marL="381000" indent="-381000">
              <a:lnSpc>
                <a:spcPct val="80000"/>
              </a:lnSpc>
              <a:buFontTx/>
              <a:buAutoNum type="arabicPeriod"/>
            </a:pPr>
            <a:endParaRPr lang="en-IE" sz="2400" dirty="0" smtClean="0"/>
          </a:p>
          <a:p>
            <a:pPr marL="381000" indent="-381000">
              <a:lnSpc>
                <a:spcPct val="80000"/>
              </a:lnSpc>
              <a:buFontTx/>
              <a:buAutoNum type="arabicPeriod"/>
            </a:pPr>
            <a:r>
              <a:rPr lang="en-IE" sz="2400" dirty="0" smtClean="0">
                <a:latin typeface="Myriad Pro" pitchFamily="34" charset="0"/>
              </a:rPr>
              <a:t>Apply to CAO by </a:t>
            </a:r>
            <a:r>
              <a:rPr lang="en-IE" sz="2400" b="1" dirty="0" smtClean="0">
                <a:solidFill>
                  <a:srgbClr val="009900"/>
                </a:solidFill>
                <a:latin typeface="Myriad Pro" pitchFamily="34" charset="0"/>
              </a:rPr>
              <a:t>1 February 2017</a:t>
            </a:r>
            <a:r>
              <a:rPr lang="en-IE" sz="2400" dirty="0" smtClean="0">
                <a:solidFill>
                  <a:srgbClr val="009900"/>
                </a:solidFill>
                <a:latin typeface="Myriad Pro" pitchFamily="34" charset="0"/>
              </a:rPr>
              <a:t> </a:t>
            </a:r>
            <a:r>
              <a:rPr lang="en-IE" sz="2400" dirty="0" smtClean="0">
                <a:latin typeface="Myriad Pro" pitchFamily="34" charset="0"/>
              </a:rPr>
              <a:t>.</a:t>
            </a:r>
          </a:p>
          <a:p>
            <a:pPr marL="381000" indent="-381000">
              <a:lnSpc>
                <a:spcPct val="80000"/>
              </a:lnSpc>
              <a:buFontTx/>
              <a:buAutoNum type="arabicPeriod"/>
            </a:pPr>
            <a:endParaRPr lang="en-IE" sz="2400" dirty="0" smtClean="0">
              <a:latin typeface="Myriad Pro" pitchFamily="34" charset="0"/>
            </a:endParaRPr>
          </a:p>
          <a:p>
            <a:pPr marL="381000" indent="-381000">
              <a:lnSpc>
                <a:spcPct val="80000"/>
              </a:lnSpc>
              <a:buFontTx/>
              <a:buAutoNum type="arabicPeriod"/>
            </a:pPr>
            <a:r>
              <a:rPr lang="en-IE" sz="2400" dirty="0" smtClean="0">
                <a:latin typeface="Myriad Pro" pitchFamily="34" charset="0"/>
              </a:rPr>
              <a:t>Complete Section A of the Supplementary Info Form and apply to DARE by </a:t>
            </a:r>
            <a:r>
              <a:rPr lang="en-IE" sz="2400" b="1" dirty="0" smtClean="0">
                <a:solidFill>
                  <a:srgbClr val="009900"/>
                </a:solidFill>
                <a:latin typeface="Myriad Pro" pitchFamily="34" charset="0"/>
              </a:rPr>
              <a:t>1 March 2017</a:t>
            </a:r>
            <a:r>
              <a:rPr lang="en-IE" sz="2400" dirty="0" smtClean="0">
                <a:latin typeface="Myriad Pro" pitchFamily="34" charset="0"/>
              </a:rPr>
              <a:t>. </a:t>
            </a:r>
          </a:p>
          <a:p>
            <a:pPr marL="381000" indent="-381000">
              <a:lnSpc>
                <a:spcPct val="80000"/>
              </a:lnSpc>
              <a:buFontTx/>
              <a:buNone/>
            </a:pPr>
            <a:endParaRPr lang="en-IE" sz="2400" dirty="0" smtClean="0"/>
          </a:p>
          <a:p>
            <a:pPr marL="381000" indent="-381000">
              <a:lnSpc>
                <a:spcPct val="80000"/>
              </a:lnSpc>
              <a:buFontTx/>
              <a:buAutoNum type="arabicPeriod" startAt="4"/>
            </a:pPr>
            <a:r>
              <a:rPr lang="en-IE" sz="2400" dirty="0" smtClean="0">
                <a:latin typeface="Myriad Pro" pitchFamily="34" charset="0"/>
              </a:rPr>
              <a:t>Submit academic reference and evidence of disability to CAO by      </a:t>
            </a:r>
            <a:r>
              <a:rPr lang="en-IE" sz="2400" b="1" dirty="0" smtClean="0">
                <a:solidFill>
                  <a:srgbClr val="009900"/>
                </a:solidFill>
                <a:latin typeface="Myriad Pro" pitchFamily="34" charset="0"/>
              </a:rPr>
              <a:t>1 April 2017</a:t>
            </a:r>
            <a:r>
              <a:rPr lang="en-IE" sz="2400" dirty="0" smtClean="0">
                <a:latin typeface="Myriad Pro" pitchFamily="34" charset="0"/>
              </a:rPr>
              <a:t>.</a:t>
            </a:r>
            <a:endParaRPr lang="en-IE" sz="2400" dirty="0" smtClean="0"/>
          </a:p>
          <a:p>
            <a:pPr marL="381000" indent="-381000">
              <a:lnSpc>
                <a:spcPct val="80000"/>
              </a:lnSpc>
              <a:buFontTx/>
              <a:buNone/>
            </a:pPr>
            <a:endParaRPr lang="en-IE" sz="2400" dirty="0" smtClean="0"/>
          </a:p>
          <a:p>
            <a:pPr marL="381000" indent="-381000">
              <a:lnSpc>
                <a:spcPct val="80000"/>
              </a:lnSpc>
              <a:buFontTx/>
              <a:buNone/>
            </a:pPr>
            <a:endParaRPr lang="en-IE" sz="1600" b="1" dirty="0" smtClean="0"/>
          </a:p>
          <a:p>
            <a:pPr marL="381000" indent="-381000">
              <a:lnSpc>
                <a:spcPct val="80000"/>
              </a:lnSpc>
              <a:buFontTx/>
              <a:buNone/>
            </a:pPr>
            <a:endParaRPr lang="en-IE" sz="1600" b="1" dirty="0" smtClean="0"/>
          </a:p>
          <a:p>
            <a:pPr marL="381000" indent="-381000">
              <a:lnSpc>
                <a:spcPct val="80000"/>
              </a:lnSpc>
            </a:pPr>
            <a:endParaRPr lang="en-IE" sz="1600" b="1" dirty="0" smtClean="0">
              <a:latin typeface="Myriad Pro" pitchFamily="34" charset="0"/>
            </a:endParaRPr>
          </a:p>
          <a:p>
            <a:pPr marL="381000" indent="-381000">
              <a:lnSpc>
                <a:spcPct val="80000"/>
              </a:lnSpc>
              <a:buFontTx/>
              <a:buNone/>
            </a:pPr>
            <a:endParaRPr lang="en-IE" sz="1600" dirty="0" smtClean="0">
              <a:latin typeface="Myriad Pro" pitchFamily="34" charset="0"/>
            </a:endParaRPr>
          </a:p>
        </p:txBody>
      </p:sp>
      <p:pic>
        <p:nvPicPr>
          <p:cNvPr id="23557" name="Picture 6"/>
          <p:cNvPicPr>
            <a:picLocks noChangeAspect="1" noChangeArrowheads="1"/>
          </p:cNvPicPr>
          <p:nvPr/>
        </p:nvPicPr>
        <p:blipFill>
          <a:blip r:embed="rId4"/>
          <a:srcRect/>
          <a:stretch>
            <a:fillRect/>
          </a:stretch>
        </p:blipFill>
        <p:spPr bwMode="auto">
          <a:xfrm>
            <a:off x="6043230" y="1123951"/>
            <a:ext cx="2460397" cy="3601193"/>
          </a:xfrm>
          <a:prstGeom prst="rect">
            <a:avLst/>
          </a:prstGeom>
          <a:noFill/>
          <a:ln w="9525">
            <a:noFill/>
            <a:miter lim="800000"/>
            <a:headEnd/>
            <a:tailEnd/>
          </a:ln>
        </p:spPr>
      </p:pic>
    </p:spTree>
    <p:extLst>
      <p:ext uri="{BB962C8B-B14F-4D97-AF65-F5344CB8AC3E}">
        <p14:creationId xmlns:p14="http://schemas.microsoft.com/office/powerpoint/2010/main" val="20869083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DARE Power Point_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4579" name="Rectangle 2"/>
          <p:cNvSpPr>
            <a:spLocks noGrp="1" noChangeArrowheads="1"/>
          </p:cNvSpPr>
          <p:nvPr>
            <p:ph type="title" idx="4294967295"/>
          </p:nvPr>
        </p:nvSpPr>
        <p:spPr>
          <a:xfrm>
            <a:off x="684335" y="0"/>
            <a:ext cx="7772400" cy="914400"/>
          </a:xfrm>
        </p:spPr>
        <p:txBody>
          <a:bodyPr/>
          <a:lstStyle/>
          <a:p>
            <a:pPr eaLnBrk="1" hangingPunct="1"/>
            <a:r>
              <a:rPr lang="en-IE" sz="4000" b="1" smtClean="0">
                <a:latin typeface="Myriad Pro" pitchFamily="34" charset="0"/>
              </a:rPr>
              <a:t>Post-entry supports</a:t>
            </a:r>
            <a:endParaRPr lang="en-GB" sz="4000" smtClean="0">
              <a:latin typeface="Myriad Pro" pitchFamily="34" charset="0"/>
            </a:endParaRPr>
          </a:p>
        </p:txBody>
      </p:sp>
      <p:sp>
        <p:nvSpPr>
          <p:cNvPr id="24580" name="Rectangle 3"/>
          <p:cNvSpPr>
            <a:spLocks noGrp="1" noChangeArrowheads="1"/>
          </p:cNvSpPr>
          <p:nvPr>
            <p:ph type="body" idx="4294967295"/>
          </p:nvPr>
        </p:nvSpPr>
        <p:spPr>
          <a:xfrm>
            <a:off x="684335" y="914400"/>
            <a:ext cx="7772400" cy="3024188"/>
          </a:xfrm>
        </p:spPr>
        <p:txBody>
          <a:bodyPr/>
          <a:lstStyle/>
          <a:p>
            <a:pPr>
              <a:lnSpc>
                <a:spcPct val="80000"/>
              </a:lnSpc>
            </a:pPr>
            <a:r>
              <a:rPr lang="en-GB" sz="2400" dirty="0" smtClean="0">
                <a:latin typeface="Myriad Pro" pitchFamily="34" charset="0"/>
              </a:rPr>
              <a:t>If you have a disability you can register with the Disability Support Service whether you come through DARE or not. </a:t>
            </a:r>
            <a:endParaRPr lang="en-IE" sz="2400" dirty="0" smtClean="0">
              <a:latin typeface="Myriad Pro" pitchFamily="34" charset="0"/>
            </a:endParaRPr>
          </a:p>
          <a:p>
            <a:pPr>
              <a:lnSpc>
                <a:spcPct val="80000"/>
              </a:lnSpc>
            </a:pPr>
            <a:endParaRPr lang="en-IE" sz="2400" dirty="0" smtClean="0">
              <a:latin typeface="Myriad Pro" pitchFamily="34" charset="0"/>
            </a:endParaRPr>
          </a:p>
          <a:p>
            <a:pPr>
              <a:lnSpc>
                <a:spcPct val="80000"/>
              </a:lnSpc>
            </a:pPr>
            <a:r>
              <a:rPr lang="en-IE" sz="2400" dirty="0" smtClean="0">
                <a:latin typeface="Myriad Pro" pitchFamily="34" charset="0"/>
              </a:rPr>
              <a:t>A needs assessment is conducted to identify your specific support requirements.</a:t>
            </a:r>
          </a:p>
          <a:p>
            <a:pPr>
              <a:lnSpc>
                <a:spcPct val="80000"/>
              </a:lnSpc>
            </a:pPr>
            <a:endParaRPr lang="en-IE" sz="2400" dirty="0" smtClean="0">
              <a:latin typeface="Myriad Pro" pitchFamily="34" charset="0"/>
            </a:endParaRPr>
          </a:p>
          <a:p>
            <a:pPr>
              <a:lnSpc>
                <a:spcPct val="80000"/>
              </a:lnSpc>
            </a:pPr>
            <a:r>
              <a:rPr lang="en-IE" sz="2400" dirty="0" smtClean="0">
                <a:latin typeface="Myriad Pro" pitchFamily="34" charset="0"/>
              </a:rPr>
              <a:t>Supports may include: </a:t>
            </a:r>
          </a:p>
          <a:p>
            <a:pPr>
              <a:lnSpc>
                <a:spcPct val="80000"/>
              </a:lnSpc>
            </a:pPr>
            <a:endParaRPr lang="en-IE" sz="2400" dirty="0" smtClean="0">
              <a:latin typeface="Myriad Pro" pitchFamily="34" charset="0"/>
            </a:endParaRPr>
          </a:p>
          <a:p>
            <a:pPr lvl="1">
              <a:lnSpc>
                <a:spcPct val="80000"/>
              </a:lnSpc>
              <a:buFontTx/>
              <a:buNone/>
            </a:pPr>
            <a:endParaRPr lang="en-GB" sz="3200" dirty="0" smtClean="0">
              <a:latin typeface="Myriad Pro" pitchFamily="34" charset="0"/>
            </a:endParaRPr>
          </a:p>
        </p:txBody>
      </p:sp>
      <p:graphicFrame>
        <p:nvGraphicFramePr>
          <p:cNvPr id="69641" name="Group 9"/>
          <p:cNvGraphicFramePr>
            <a:graphicFrameLocks noGrp="1"/>
          </p:cNvGraphicFramePr>
          <p:nvPr>
            <p:extLst>
              <p:ext uri="{D42A27DB-BD31-4B8C-83A1-F6EECF244321}">
                <p14:modId xmlns:p14="http://schemas.microsoft.com/office/powerpoint/2010/main" val="1085025194"/>
              </p:ext>
            </p:extLst>
          </p:nvPr>
        </p:nvGraphicFramePr>
        <p:xfrm>
          <a:off x="539552" y="3501008"/>
          <a:ext cx="8279423" cy="2139696"/>
        </p:xfrm>
        <a:graphic>
          <a:graphicData uri="http://schemas.openxmlformats.org/drawingml/2006/table">
            <a:tbl>
              <a:tblPr/>
              <a:tblGrid>
                <a:gridCol w="4141177"/>
                <a:gridCol w="4138246"/>
              </a:tblGrid>
              <a:tr h="1368425">
                <a:tc>
                  <a:txBody>
                    <a:bodyPr/>
                    <a:lstStyle/>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Learning Support </a:t>
                      </a:r>
                    </a:p>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Assistive Technology</a:t>
                      </a:r>
                    </a:p>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Library Support</a:t>
                      </a:r>
                      <a:endParaRPr kumimoji="0" lang="en-IE" sz="2400" b="0" i="0" u="none" strike="noStrike" cap="none" normalizeH="0" baseline="0" dirty="0" smtClean="0">
                        <a:ln>
                          <a:noFill/>
                        </a:ln>
                        <a:solidFill>
                          <a:schemeClr val="tx1"/>
                        </a:solidFill>
                        <a:effectLst/>
                        <a:latin typeface="Myriad Pro" pitchFamily="34" charset="0"/>
                        <a:ea typeface="ＭＳ Ｐゴシック" pitchFamily="34" charset="-128"/>
                      </a:endParaRPr>
                    </a:p>
                  </a:txBody>
                  <a:tcPr marL="84406" marR="84406" horzOverflow="overflow">
                    <a:lnL>
                      <a:noFill/>
                    </a:lnL>
                    <a:lnR>
                      <a:noFill/>
                    </a:lnR>
                    <a:lnT>
                      <a:noFill/>
                    </a:lnT>
                    <a:lnB>
                      <a:noFill/>
                    </a:lnB>
                    <a:lnTlToBr>
                      <a:noFill/>
                    </a:lnTlToBr>
                    <a:lnBlToTr>
                      <a:noFill/>
                    </a:lnBlToTr>
                    <a:noFill/>
                  </a:tcPr>
                </a:tc>
                <a:tc>
                  <a:txBody>
                    <a:bodyPr/>
                    <a:lstStyle/>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Exam Support</a:t>
                      </a:r>
                    </a:p>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Note-taking/Support Worker</a:t>
                      </a:r>
                    </a:p>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Academic Tuition </a:t>
                      </a:r>
                    </a:p>
                    <a:p>
                      <a:pPr marL="457200" marR="0" lvl="1" indent="0" algn="l" defTabSz="457200" rtl="0" eaLnBrk="0" fontAlgn="base" latinLnBrk="0" hangingPunct="0">
                        <a:lnSpc>
                          <a:spcPct val="100000"/>
                        </a:lnSpc>
                        <a:spcBef>
                          <a:spcPct val="20000"/>
                        </a:spcBef>
                        <a:spcAft>
                          <a:spcPct val="0"/>
                        </a:spcAft>
                        <a:buClrTx/>
                        <a:buSzTx/>
                        <a:buFontTx/>
                        <a:buChar char="–"/>
                        <a:tabLst/>
                      </a:pPr>
                      <a:r>
                        <a:rPr kumimoji="0" lang="en-GB" sz="2400" b="0" i="0" u="none" strike="noStrike" cap="none" normalizeH="0" baseline="0" dirty="0" smtClean="0">
                          <a:ln>
                            <a:noFill/>
                          </a:ln>
                          <a:solidFill>
                            <a:schemeClr val="tx1"/>
                          </a:solidFill>
                          <a:effectLst/>
                          <a:latin typeface="Myriad Pro" pitchFamily="34" charset="0"/>
                          <a:ea typeface="ＭＳ Ｐゴシック" pitchFamily="34" charset="-128"/>
                        </a:rPr>
                        <a:t> Orientation </a:t>
                      </a:r>
                      <a:endParaRPr kumimoji="0" lang="en-IE" sz="2400" b="0" i="0" u="none" strike="noStrike" cap="none" normalizeH="0" baseline="0" dirty="0" smtClean="0">
                        <a:ln>
                          <a:noFill/>
                        </a:ln>
                        <a:solidFill>
                          <a:schemeClr val="tx1"/>
                        </a:solidFill>
                        <a:effectLst/>
                        <a:latin typeface="Myriad Pro" pitchFamily="34" charset="0"/>
                        <a:ea typeface="ＭＳ Ｐゴシック" pitchFamily="34" charset="-128"/>
                      </a:endParaRPr>
                    </a:p>
                  </a:txBody>
                  <a:tcPr marL="84406" marR="84406" horzOverflow="overflow">
                    <a:lnL>
                      <a:noFill/>
                    </a:lnL>
                    <a:lnR>
                      <a:noFill/>
                    </a:lnR>
                    <a:lnT>
                      <a:noFill/>
                    </a:lnT>
                    <a:lnB>
                      <a:noFill/>
                    </a:lnB>
                    <a:lnTlToBr>
                      <a:noFill/>
                    </a:lnTlToBr>
                    <a:lnBlToTr>
                      <a:noFill/>
                    </a:lnBlToTr>
                    <a:noFill/>
                  </a:tcPr>
                </a:tc>
              </a:tr>
            </a:tbl>
          </a:graphicData>
        </a:graphic>
      </p:graphicFrame>
    </p:spTree>
    <p:extLst>
      <p:ext uri="{BB962C8B-B14F-4D97-AF65-F5344CB8AC3E}">
        <p14:creationId xmlns:p14="http://schemas.microsoft.com/office/powerpoint/2010/main" val="17273060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Programmes</a:t>
            </a:r>
            <a:endParaRPr lang="en-IE" dirty="0"/>
          </a:p>
        </p:txBody>
      </p:sp>
      <p:sp>
        <p:nvSpPr>
          <p:cNvPr id="3" name="Content Placeholder 2"/>
          <p:cNvSpPr>
            <a:spLocks noGrp="1"/>
          </p:cNvSpPr>
          <p:nvPr>
            <p:ph idx="1"/>
          </p:nvPr>
        </p:nvSpPr>
        <p:spPr/>
        <p:txBody>
          <a:bodyPr/>
          <a:lstStyle/>
          <a:p>
            <a:r>
              <a:rPr lang="en-IE" dirty="0" smtClean="0"/>
              <a:t>There are 2 access courses for young adults:</a:t>
            </a:r>
          </a:p>
          <a:p>
            <a:endParaRPr lang="en-IE" dirty="0" smtClean="0"/>
          </a:p>
          <a:p>
            <a:r>
              <a:rPr lang="en-IE" dirty="0" smtClean="0"/>
              <a:t>1. Trinity Access Programmes Foundation Course for Higher Education</a:t>
            </a:r>
          </a:p>
          <a:p>
            <a:endParaRPr lang="en-IE" dirty="0" smtClean="0"/>
          </a:p>
          <a:p>
            <a:r>
              <a:rPr lang="en-IE" dirty="0" smtClean="0"/>
              <a:t>2. Liberties College Access Course for Higher Education</a:t>
            </a:r>
            <a:endParaRPr lang="en-IE" dirty="0"/>
          </a:p>
        </p:txBody>
      </p:sp>
      <p:pic>
        <p:nvPicPr>
          <p:cNvPr id="4" name="Picture 2" descr="http://www.eyecondesign.ie/img/tap_ne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836712"/>
            <a:ext cx="1636544" cy="72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021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C.A.O – Central applications office </a:t>
            </a:r>
            <a:endParaRPr lang="en-IE" dirty="0"/>
          </a:p>
        </p:txBody>
      </p:sp>
      <p:sp>
        <p:nvSpPr>
          <p:cNvPr id="3" name="Content Placeholder 2"/>
          <p:cNvSpPr>
            <a:spLocks noGrp="1"/>
          </p:cNvSpPr>
          <p:nvPr>
            <p:ph sz="quarter" idx="1"/>
          </p:nvPr>
        </p:nvSpPr>
        <p:spPr/>
        <p:txBody>
          <a:bodyPr/>
          <a:lstStyle/>
          <a:p>
            <a:r>
              <a:rPr lang="en-IE" sz="3200" dirty="0" smtClean="0"/>
              <a:t>C.A.O allows us to apply to Universities and/or Institutes of Technologies in Ireland. </a:t>
            </a:r>
          </a:p>
          <a:p>
            <a:endParaRPr lang="en-IE" dirty="0"/>
          </a:p>
          <a:p>
            <a:r>
              <a:rPr lang="en-IE" sz="2800" dirty="0" smtClean="0"/>
              <a:t>They do not accept applications for </a:t>
            </a:r>
            <a:r>
              <a:rPr lang="en-IE" sz="2800" b="1" dirty="0" smtClean="0"/>
              <a:t>P.L.C or Apprenticeships </a:t>
            </a:r>
            <a:r>
              <a:rPr lang="en-IE" sz="2800" dirty="0" smtClean="0"/>
              <a:t>as these have to be applied for directly to the college or the employer. </a:t>
            </a:r>
            <a:endParaRPr lang="en-IE" sz="2800" dirty="0"/>
          </a:p>
        </p:txBody>
      </p:sp>
    </p:spTree>
    <p:extLst>
      <p:ext uri="{BB962C8B-B14F-4D97-AF65-F5344CB8AC3E}">
        <p14:creationId xmlns:p14="http://schemas.microsoft.com/office/powerpoint/2010/main" val="32593385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How do I apply?</a:t>
            </a:r>
            <a:endParaRPr lang="en-IE" dirty="0"/>
          </a:p>
        </p:txBody>
      </p:sp>
      <p:sp>
        <p:nvSpPr>
          <p:cNvPr id="3" name="Content Placeholder 2"/>
          <p:cNvSpPr>
            <a:spLocks noGrp="1"/>
          </p:cNvSpPr>
          <p:nvPr>
            <p:ph idx="1"/>
          </p:nvPr>
        </p:nvSpPr>
        <p:spPr>
          <a:xfrm>
            <a:off x="251520" y="1693839"/>
            <a:ext cx="7992888" cy="4029230"/>
          </a:xfrm>
        </p:spPr>
        <p:txBody>
          <a:bodyPr>
            <a:noAutofit/>
          </a:bodyPr>
          <a:lstStyle/>
          <a:p>
            <a:endParaRPr lang="en-IE" sz="1200" dirty="0" smtClean="0"/>
          </a:p>
          <a:p>
            <a:r>
              <a:rPr lang="en-IE" sz="1800" dirty="0" smtClean="0"/>
              <a:t>Complete </a:t>
            </a:r>
            <a:r>
              <a:rPr lang="en-IE" sz="1800" dirty="0"/>
              <a:t>the application form. This </a:t>
            </a:r>
            <a:r>
              <a:rPr lang="en-IE" sz="1800" dirty="0" smtClean="0"/>
              <a:t>is available online now. Deadline 7</a:t>
            </a:r>
            <a:r>
              <a:rPr lang="en-IE" sz="1800" baseline="30000" dirty="0" smtClean="0"/>
              <a:t>th</a:t>
            </a:r>
            <a:r>
              <a:rPr lang="en-IE" sz="1800" dirty="0" smtClean="0"/>
              <a:t> February</a:t>
            </a:r>
          </a:p>
          <a:p>
            <a:endParaRPr lang="en-IE" sz="1800" dirty="0"/>
          </a:p>
          <a:p>
            <a:r>
              <a:rPr lang="en-IE" sz="1800" dirty="0" smtClean="0"/>
              <a:t>Apply on line and answer specific questions on the form ( approx. 30 minutes) </a:t>
            </a:r>
          </a:p>
          <a:p>
            <a:endParaRPr lang="en-IE" sz="1800" dirty="0"/>
          </a:p>
          <a:p>
            <a:r>
              <a:rPr lang="en-IE" sz="1800" dirty="0"/>
              <a:t>Submit any supporting documents about yourself or your parents or guardian that we ask for on the application form. You must give original documents. We will photocopy these and return the originals to you</a:t>
            </a:r>
            <a:r>
              <a:rPr lang="en-IE" sz="1800" dirty="0" smtClean="0"/>
              <a:t>.</a:t>
            </a:r>
          </a:p>
          <a:p>
            <a:endParaRPr lang="en-IE" sz="1800" dirty="0"/>
          </a:p>
          <a:p>
            <a:r>
              <a:rPr lang="en-IE" sz="1800" dirty="0"/>
              <a:t>Give referee forms to two referees. At least one should be a teacher from your school; the other can be a youth leader, voluntary group organiser, employer or coach</a:t>
            </a:r>
            <a:r>
              <a:rPr lang="en-IE" sz="1800" dirty="0" smtClean="0"/>
              <a:t>.</a:t>
            </a:r>
          </a:p>
          <a:p>
            <a:endParaRPr lang="en-IE" sz="1600" dirty="0"/>
          </a:p>
          <a:p>
            <a:endParaRPr lang="en-IE" sz="1600" dirty="0"/>
          </a:p>
        </p:txBody>
      </p:sp>
      <p:pic>
        <p:nvPicPr>
          <p:cNvPr id="4" name="Picture 2" descr="http://www.eyecondesign.ie/img/tap_ne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314" y="908720"/>
            <a:ext cx="1759462" cy="785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589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u="sng" cap="all" dirty="0"/>
              <a:t>Financial Support information: </a:t>
            </a:r>
            <a:r>
              <a:rPr lang="en-US" dirty="0"/>
              <a:t/>
            </a:r>
            <a:br>
              <a:rPr lang="en-US" dirty="0"/>
            </a:br>
            <a:endParaRPr lang="en-US" dirty="0"/>
          </a:p>
        </p:txBody>
      </p:sp>
      <p:sp>
        <p:nvSpPr>
          <p:cNvPr id="3" name="Content Placeholder 2"/>
          <p:cNvSpPr>
            <a:spLocks noGrp="1"/>
          </p:cNvSpPr>
          <p:nvPr>
            <p:ph sz="quarter" idx="1"/>
          </p:nvPr>
        </p:nvSpPr>
        <p:spPr>
          <a:xfrm>
            <a:off x="457200" y="908720"/>
            <a:ext cx="8229600" cy="5544616"/>
          </a:xfrm>
        </p:spPr>
        <p:txBody>
          <a:bodyPr>
            <a:normAutofit/>
          </a:bodyPr>
          <a:lstStyle/>
          <a:p>
            <a:pPr lvl="0" hangingPunct="0">
              <a:buNone/>
            </a:pPr>
            <a:endParaRPr lang="en-US" b="1" dirty="0" smtClean="0"/>
          </a:p>
          <a:p>
            <a:pPr lvl="0" hangingPunct="0">
              <a:buNone/>
            </a:pPr>
            <a:endParaRPr lang="en-US" b="1" dirty="0"/>
          </a:p>
          <a:p>
            <a:pPr lvl="0" hangingPunct="0">
              <a:buNone/>
            </a:pPr>
            <a:endParaRPr lang="en-US" b="1" dirty="0" smtClean="0"/>
          </a:p>
          <a:p>
            <a:pPr lvl="0" hangingPunct="0">
              <a:buNone/>
            </a:pPr>
            <a:r>
              <a:rPr lang="en-US" b="1" dirty="0" smtClean="0"/>
              <a:t>Department </a:t>
            </a:r>
            <a:r>
              <a:rPr lang="en-US" b="1" dirty="0"/>
              <a:t>of Education Student Support Unit: </a:t>
            </a:r>
            <a:endParaRPr lang="en-US" dirty="0"/>
          </a:p>
          <a:p>
            <a:pPr hangingPunct="0">
              <a:buNone/>
            </a:pPr>
            <a:r>
              <a:rPr lang="en-US" dirty="0"/>
              <a:t>Telephone 0506-24381</a:t>
            </a:r>
          </a:p>
          <a:p>
            <a:pPr hangingPunct="0">
              <a:buNone/>
            </a:pPr>
            <a:r>
              <a:rPr lang="en-US" u="sng" dirty="0">
                <a:hlinkClick r:id="rId3"/>
              </a:rPr>
              <a:t>www.studentfinance.ie</a:t>
            </a:r>
            <a:endParaRPr lang="en-US" u="sng" dirty="0"/>
          </a:p>
          <a:p>
            <a:pPr hangingPunct="0">
              <a:buNone/>
            </a:pPr>
            <a:r>
              <a:rPr lang="en-IE" u="sng" dirty="0">
                <a:hlinkClick r:id="rId4"/>
              </a:rPr>
              <a:t>www.susi.ie</a:t>
            </a:r>
            <a:r>
              <a:rPr lang="en-IE" u="sng" dirty="0"/>
              <a:t> </a:t>
            </a:r>
            <a:r>
              <a:rPr lang="en-IE" dirty="0"/>
              <a:t>	(Telephone: 0761 08 7874)</a:t>
            </a:r>
            <a:endParaRPr lang="en-IE" u="sng" dirty="0"/>
          </a:p>
          <a:p>
            <a:pPr hangingPunct="0">
              <a:buNone/>
            </a:pPr>
            <a:r>
              <a:rPr lang="en-IE" u="sng" dirty="0">
                <a:hlinkClick r:id="rId5"/>
              </a:rPr>
              <a:t>www.grantsonline.ie</a:t>
            </a:r>
            <a:endParaRPr lang="en-IE" u="sng" dirty="0"/>
          </a:p>
          <a:p>
            <a:pPr hangingPunct="0">
              <a:buNone/>
            </a:pPr>
            <a:endParaRPr lang="en-US" dirty="0"/>
          </a:p>
          <a:p>
            <a:pPr hangingPunct="0">
              <a:buNone/>
            </a:pPr>
            <a:endParaRPr lang="en-US" dirty="0"/>
          </a:p>
          <a:p>
            <a:endParaRPr lang="en-US" dirty="0"/>
          </a:p>
        </p:txBody>
      </p:sp>
      <p:sp>
        <p:nvSpPr>
          <p:cNvPr id="4" name="Footer Placeholder 3"/>
          <p:cNvSpPr>
            <a:spLocks noGrp="1"/>
          </p:cNvSpPr>
          <p:nvPr>
            <p:ph type="ftr" sz="quarter" idx="16"/>
          </p:nvPr>
        </p:nvSpPr>
        <p:spPr>
          <a:xfrm>
            <a:off x="3124200" y="6356350"/>
            <a:ext cx="2895600" cy="365125"/>
          </a:xfrm>
          <a:prstGeom prst="rect">
            <a:avLst/>
          </a:prstGeom>
        </p:spPr>
        <p:txBody>
          <a:bodyPr/>
          <a:lstStyle/>
          <a:p>
            <a:r>
              <a:rPr lang="en-IE" dirty="0"/>
              <a:t>Guidance. M MC ARDLE </a:t>
            </a:r>
          </a:p>
          <a:p>
            <a:r>
              <a:rPr lang="en-IE" dirty="0"/>
              <a:t>St. Kevin’s Community College</a:t>
            </a:r>
            <a:endParaRPr lang="en-US" dirty="0"/>
          </a:p>
        </p:txBody>
      </p:sp>
    </p:spTree>
    <p:extLst>
      <p:ext uri="{BB962C8B-B14F-4D97-AF65-F5344CB8AC3E}">
        <p14:creationId xmlns:p14="http://schemas.microsoft.com/office/powerpoint/2010/main" val="7702748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b="1" dirty="0">
                <a:solidFill>
                  <a:srgbClr val="7030A0"/>
                </a:solidFill>
              </a:rPr>
              <a:t>Remember</a:t>
            </a:r>
          </a:p>
        </p:txBody>
      </p:sp>
      <p:sp>
        <p:nvSpPr>
          <p:cNvPr id="3" name="Content Placeholder 2"/>
          <p:cNvSpPr>
            <a:spLocks noGrp="1"/>
          </p:cNvSpPr>
          <p:nvPr>
            <p:ph idx="1"/>
          </p:nvPr>
        </p:nvSpPr>
        <p:spPr>
          <a:xfrm>
            <a:off x="483067" y="1417638"/>
            <a:ext cx="7467600" cy="4873752"/>
          </a:xfrm>
        </p:spPr>
        <p:txBody>
          <a:bodyPr>
            <a:normAutofit lnSpcReduction="10000"/>
          </a:bodyPr>
          <a:lstStyle/>
          <a:p>
            <a:pPr>
              <a:lnSpc>
                <a:spcPct val="150000"/>
              </a:lnSpc>
              <a:buNone/>
            </a:pPr>
            <a:r>
              <a:rPr lang="en-IE" dirty="0"/>
              <a:t>	</a:t>
            </a:r>
            <a:r>
              <a:rPr lang="en-IE" i="1" dirty="0">
                <a:solidFill>
                  <a:srgbClr val="FF0000"/>
                </a:solidFill>
              </a:rPr>
              <a:t>Parents and Guardians are partners in the education of their child, and are welcome to make appointments with the Guidance Counsellor to discuss the many options available to their </a:t>
            </a:r>
            <a:r>
              <a:rPr lang="en-IE" i="1" dirty="0" smtClean="0">
                <a:solidFill>
                  <a:srgbClr val="FF0000"/>
                </a:solidFill>
              </a:rPr>
              <a:t>children </a:t>
            </a:r>
          </a:p>
          <a:p>
            <a:pPr>
              <a:lnSpc>
                <a:spcPct val="150000"/>
              </a:lnSpc>
              <a:buNone/>
            </a:pPr>
            <a:r>
              <a:rPr lang="en-IE" i="1" dirty="0" smtClean="0">
                <a:solidFill>
                  <a:srgbClr val="FF0000"/>
                </a:solidFill>
              </a:rPr>
              <a:t>	Remember it is the responsibility of every student to know the important dates and to research the courses and check out eligibility for fees and grants ! </a:t>
            </a:r>
            <a:endParaRPr lang="en-IE" i="1" dirty="0">
              <a:solidFill>
                <a:srgbClr val="FF0000"/>
              </a:solidFill>
            </a:endParaRPr>
          </a:p>
        </p:txBody>
      </p:sp>
      <p:sp>
        <p:nvSpPr>
          <p:cNvPr id="4" name="Footer Placeholder 3"/>
          <p:cNvSpPr>
            <a:spLocks noGrp="1"/>
          </p:cNvSpPr>
          <p:nvPr>
            <p:ph type="ftr" sz="quarter" idx="4294967295"/>
          </p:nvPr>
        </p:nvSpPr>
        <p:spPr>
          <a:xfrm>
            <a:off x="3131840" y="6131209"/>
            <a:ext cx="2895600" cy="365125"/>
          </a:xfrm>
          <a:prstGeom prst="rect">
            <a:avLst/>
          </a:prstGeom>
        </p:spPr>
        <p:txBody>
          <a:bodyPr/>
          <a:lstStyle/>
          <a:p>
            <a:r>
              <a:rPr lang="en-IE" sz="1400" dirty="0"/>
              <a:t>Guidance. M MC ARDLE </a:t>
            </a:r>
          </a:p>
          <a:p>
            <a:r>
              <a:rPr lang="en-IE" sz="1400" dirty="0"/>
              <a:t>St. Kevin’s Community College</a:t>
            </a:r>
            <a:endParaRPr lang="en-US" sz="1400" dirty="0"/>
          </a:p>
        </p:txBody>
      </p:sp>
    </p:spTree>
    <p:extLst>
      <p:ext uri="{BB962C8B-B14F-4D97-AF65-F5344CB8AC3E}">
        <p14:creationId xmlns:p14="http://schemas.microsoft.com/office/powerpoint/2010/main" val="733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p:cNvSpPr>
            <a:spLocks noGrp="1"/>
          </p:cNvSpPr>
          <p:nvPr>
            <p:ph idx="1"/>
          </p:nvPr>
        </p:nvSpPr>
        <p:spPr/>
        <p:txBody>
          <a:bodyPr/>
          <a:lstStyle/>
          <a:p>
            <a:pPr marL="107950" indent="0">
              <a:buFont typeface="Wingdings 3" pitchFamily="18" charset="2"/>
              <a:buNone/>
            </a:pPr>
            <a:endParaRPr lang="en-IE" smtClean="0"/>
          </a:p>
          <a:p>
            <a:pPr marL="107950" indent="0">
              <a:buFont typeface="Wingdings 3" pitchFamily="18" charset="2"/>
              <a:buNone/>
            </a:pPr>
            <a:endParaRPr lang="en-IE" smtClean="0"/>
          </a:p>
          <a:p>
            <a:pPr marL="107950" indent="0">
              <a:buFont typeface="Wingdings 3" pitchFamily="18" charset="2"/>
              <a:buNone/>
            </a:pPr>
            <a:endParaRPr lang="en-IE" smtClean="0"/>
          </a:p>
          <a:p>
            <a:pPr marL="107950" indent="0">
              <a:buFont typeface="Wingdings 3" pitchFamily="18" charset="2"/>
              <a:buNone/>
            </a:pPr>
            <a:endParaRPr lang="en-IE" smtClean="0"/>
          </a:p>
          <a:p>
            <a:pPr marL="107950" indent="0">
              <a:buFont typeface="Wingdings 3" pitchFamily="18" charset="2"/>
              <a:buNone/>
            </a:pPr>
            <a:endParaRPr lang="en-IE" smtClean="0"/>
          </a:p>
          <a:p>
            <a:pPr marL="107950" indent="0">
              <a:buFont typeface="Wingdings 3" pitchFamily="18" charset="2"/>
              <a:buNone/>
            </a:pPr>
            <a:endParaRPr lang="en-IE" smtClean="0"/>
          </a:p>
        </p:txBody>
      </p:sp>
      <p:sp>
        <p:nvSpPr>
          <p:cNvPr id="3" name="Title 2"/>
          <p:cNvSpPr>
            <a:spLocks noGrp="1"/>
          </p:cNvSpPr>
          <p:nvPr>
            <p:ph type="title"/>
          </p:nvPr>
        </p:nvSpPr>
        <p:spPr/>
        <p:txBody>
          <a:bodyPr/>
          <a:lstStyle/>
          <a:p>
            <a:pPr>
              <a:defRPr/>
            </a:pPr>
            <a:endParaRPr lang="en-IE" dirty="0"/>
          </a:p>
        </p:txBody>
      </p:sp>
      <p:sp>
        <p:nvSpPr>
          <p:cNvPr id="4" name="Rectangle 3"/>
          <p:cNvSpPr/>
          <p:nvPr/>
        </p:nvSpPr>
        <p:spPr>
          <a:xfrm>
            <a:off x="1602191" y="1556792"/>
            <a:ext cx="5917005"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Any Questions??</a:t>
            </a:r>
          </a:p>
        </p:txBody>
      </p:sp>
      <p:pic>
        <p:nvPicPr>
          <p:cNvPr id="348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113" y="2852738"/>
            <a:ext cx="2371725" cy="228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2409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dirty="0"/>
          </a:p>
        </p:txBody>
      </p:sp>
      <p:sp>
        <p:nvSpPr>
          <p:cNvPr id="3" name="Content Placeholder 2"/>
          <p:cNvSpPr>
            <a:spLocks noGrp="1"/>
          </p:cNvSpPr>
          <p:nvPr>
            <p:ph sz="quarter" idx="1"/>
          </p:nvPr>
        </p:nvSpPr>
        <p:spPr/>
        <p:txBody>
          <a:bodyPr/>
          <a:lstStyle/>
          <a:p>
            <a:r>
              <a:rPr lang="en-IE" dirty="0" smtClean="0"/>
              <a:t>Create an account on </a:t>
            </a:r>
            <a:r>
              <a:rPr lang="en-IE" dirty="0" smtClean="0">
                <a:hlinkClick r:id="rId2"/>
              </a:rPr>
              <a:t>www.cao.ie</a:t>
            </a:r>
            <a:r>
              <a:rPr lang="en-IE" dirty="0" smtClean="0"/>
              <a:t>. This needs to be done by Jan 20</a:t>
            </a:r>
            <a:r>
              <a:rPr lang="en-IE" baseline="30000" dirty="0" smtClean="0"/>
              <a:t>th</a:t>
            </a:r>
            <a:endParaRPr lang="en-IE" dirty="0" smtClean="0"/>
          </a:p>
          <a:p>
            <a:endParaRPr lang="en-IE" dirty="0"/>
          </a:p>
          <a:p>
            <a:r>
              <a:rPr lang="en-IE" dirty="0" smtClean="0"/>
              <a:t>You will be given your personal CAO number – ‘the CAO assumes that anyone able to quote your CAO number can access your account’ -  be careful who you let see the number – they could change it without you knowing and could mean you miss your college offer.</a:t>
            </a:r>
            <a:endParaRPr lang="en-IE"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88640"/>
            <a:ext cx="1431602" cy="1431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5102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23528" y="260648"/>
            <a:ext cx="8229600" cy="632048"/>
          </a:xfrm>
        </p:spPr>
        <p:txBody>
          <a:bodyPr/>
          <a:lstStyle/>
          <a:p>
            <a:pPr eaLnBrk="1" fontAlgn="auto" hangingPunct="1">
              <a:spcAft>
                <a:spcPts val="0"/>
              </a:spcAft>
              <a:defRPr/>
            </a:pPr>
            <a:r>
              <a:rPr lang="en-IE" dirty="0" smtClean="0"/>
              <a:t>Application Dates and Fees</a:t>
            </a:r>
            <a:endParaRPr lang="en-GB" dirty="0" smtClean="0"/>
          </a:p>
        </p:txBody>
      </p:sp>
      <p:graphicFrame>
        <p:nvGraphicFramePr>
          <p:cNvPr id="9363" name="Group 147"/>
          <p:cNvGraphicFramePr>
            <a:graphicFrameLocks noGrp="1"/>
          </p:cNvGraphicFramePr>
          <p:nvPr>
            <p:ph type="tbl" idx="1"/>
            <p:extLst>
              <p:ext uri="{D42A27DB-BD31-4B8C-83A1-F6EECF244321}">
                <p14:modId xmlns:p14="http://schemas.microsoft.com/office/powerpoint/2010/main" val="1954536134"/>
              </p:ext>
            </p:extLst>
          </p:nvPr>
        </p:nvGraphicFramePr>
        <p:xfrm>
          <a:off x="251520" y="980728"/>
          <a:ext cx="8424937" cy="4680521"/>
        </p:xfrm>
        <a:graphic>
          <a:graphicData uri="http://schemas.openxmlformats.org/drawingml/2006/table">
            <a:tbl>
              <a:tblPr/>
              <a:tblGrid>
                <a:gridCol w="3368039"/>
                <a:gridCol w="845236"/>
                <a:gridCol w="4211662"/>
              </a:tblGrid>
              <a:tr h="550596">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1" i="1" u="none" strike="noStrike" cap="none" normalizeH="0" baseline="0" dirty="0" smtClean="0">
                          <a:ln>
                            <a:noFill/>
                          </a:ln>
                          <a:solidFill>
                            <a:schemeClr val="tx1"/>
                          </a:solidFill>
                          <a:effectLst/>
                          <a:latin typeface="Arial" charset="0"/>
                          <a:cs typeface="Arial" charset="0"/>
                        </a:rPr>
                        <a:t>All fees are Non-Refundable</a:t>
                      </a:r>
                      <a:endParaRPr kumimoji="0" lang="en-GB" sz="1600" b="1" i="1" u="none" strike="noStrike" cap="none" normalizeH="0" baseline="0" dirty="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1" i="1" u="none" strike="noStrike" cap="none" normalizeH="0" baseline="0" smtClean="0">
                          <a:ln>
                            <a:noFill/>
                          </a:ln>
                          <a:solidFill>
                            <a:schemeClr val="tx1"/>
                          </a:solidFill>
                          <a:effectLst/>
                          <a:latin typeface="Arial" charset="0"/>
                          <a:cs typeface="Arial" charset="0"/>
                        </a:rPr>
                        <a:t>Fee</a:t>
                      </a:r>
                      <a:endParaRPr kumimoji="0" lang="en-GB" sz="1600" b="1" i="1" u="none" strike="noStrike" cap="none" normalizeH="0" baseline="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1" i="1" u="none" strike="noStrike" cap="none" normalizeH="0" baseline="0" dirty="0" smtClean="0">
                          <a:ln>
                            <a:noFill/>
                          </a:ln>
                          <a:solidFill>
                            <a:schemeClr val="tx1"/>
                          </a:solidFill>
                          <a:effectLst/>
                          <a:latin typeface="Arial" charset="0"/>
                          <a:cs typeface="Arial" charset="0"/>
                        </a:rPr>
                        <a:t>Closing Date</a:t>
                      </a:r>
                      <a:endParaRPr kumimoji="0" lang="en-GB" sz="1600" b="1" i="1"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108017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Normal application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    (online or paper)</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GB" sz="1600" b="0" i="0" u="none" strike="noStrike" cap="none" normalizeH="0" baseline="0" dirty="0" smtClean="0">
                          <a:ln>
                            <a:noFill/>
                          </a:ln>
                          <a:solidFill>
                            <a:schemeClr val="tx1"/>
                          </a:solidFill>
                          <a:effectLst/>
                          <a:latin typeface="Arial" charset="0"/>
                          <a:cs typeface="Arial" charset="0"/>
                        </a:rPr>
                        <a:t>€40</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1</a:t>
                      </a:r>
                      <a:r>
                        <a:rPr kumimoji="0" lang="en-IE" sz="1600" b="0" i="0" u="none" strike="noStrike" cap="none" normalizeH="0" baseline="30000" dirty="0" smtClean="0">
                          <a:ln>
                            <a:noFill/>
                          </a:ln>
                          <a:solidFill>
                            <a:schemeClr val="tx1"/>
                          </a:solidFill>
                          <a:effectLst/>
                          <a:latin typeface="Arial" charset="0"/>
                          <a:cs typeface="Arial" charset="0"/>
                        </a:rPr>
                        <a:t>st</a:t>
                      </a:r>
                      <a:r>
                        <a:rPr kumimoji="0" lang="en-IE" sz="1600" b="0" i="0" u="none" strike="noStrike" cap="none" normalizeH="0" baseline="0" dirty="0" smtClean="0">
                          <a:ln>
                            <a:noFill/>
                          </a:ln>
                          <a:solidFill>
                            <a:schemeClr val="tx1"/>
                          </a:solidFill>
                          <a:effectLst/>
                          <a:latin typeface="Arial" charset="0"/>
                          <a:cs typeface="Arial" charset="0"/>
                        </a:rPr>
                        <a:t> February 2017 (5:15 pm) </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1611">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Online discounted rate </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GB" sz="1600" b="0" i="0" u="none" strike="noStrike" cap="none" normalizeH="0" baseline="0" dirty="0" smtClean="0">
                          <a:ln>
                            <a:noFill/>
                          </a:ln>
                          <a:solidFill>
                            <a:schemeClr val="tx1"/>
                          </a:solidFill>
                          <a:effectLst/>
                          <a:latin typeface="Arial" charset="0"/>
                          <a:cs typeface="Arial" charset="0"/>
                        </a:rPr>
                        <a:t>€25</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20</a:t>
                      </a:r>
                      <a:r>
                        <a:rPr kumimoji="0" lang="en-IE" sz="1600" b="0" i="0" u="none" strike="noStrike" cap="none" normalizeH="0" baseline="30000" dirty="0" smtClean="0">
                          <a:ln>
                            <a:noFill/>
                          </a:ln>
                          <a:solidFill>
                            <a:schemeClr val="tx1"/>
                          </a:solidFill>
                          <a:effectLst/>
                          <a:latin typeface="Arial" charset="0"/>
                          <a:cs typeface="Arial" charset="0"/>
                        </a:rPr>
                        <a:t>th</a:t>
                      </a:r>
                      <a:r>
                        <a:rPr kumimoji="0" lang="en-IE" sz="1600" b="0" i="0" u="none" strike="noStrike" cap="none" normalizeH="0" baseline="0" dirty="0" smtClean="0">
                          <a:ln>
                            <a:noFill/>
                          </a:ln>
                          <a:solidFill>
                            <a:schemeClr val="tx1"/>
                          </a:solidFill>
                          <a:effectLst/>
                          <a:latin typeface="Arial" charset="0"/>
                          <a:cs typeface="Arial" charset="0"/>
                        </a:rPr>
                        <a:t> January 2017(5:15 pm)</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807">
                <a:tc gridSpan="3">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T="45716" marB="45716" anchor="b"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hMerge="1">
                  <a:txBody>
                    <a:bodyPr/>
                    <a:lstStyle/>
                    <a:p>
                      <a:endParaRPr lang="en-IE"/>
                    </a:p>
                  </a:txBody>
                  <a:tcPr/>
                </a:tc>
                <a:tc hMerge="1">
                  <a:txBody>
                    <a:bodyPr/>
                    <a:lstStyle/>
                    <a:p>
                      <a:endParaRPr lang="en-IE"/>
                    </a:p>
                  </a:txBody>
                  <a:tcPr/>
                </a:tc>
              </a:tr>
              <a:tr h="605236">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Late online application</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GB" sz="1600" b="0" i="0" u="none" strike="noStrike" cap="none" normalizeH="0" baseline="0" dirty="0" smtClean="0">
                          <a:ln>
                            <a:noFill/>
                          </a:ln>
                          <a:solidFill>
                            <a:schemeClr val="tx1"/>
                          </a:solidFill>
                          <a:effectLst/>
                          <a:latin typeface="Arial" charset="0"/>
                          <a:cs typeface="Arial" charset="0"/>
                        </a:rPr>
                        <a:t>€50</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1</a:t>
                      </a:r>
                      <a:r>
                        <a:rPr kumimoji="0" lang="en-IE" sz="1600" b="0" i="0" u="none" strike="noStrike" cap="none" normalizeH="0" baseline="30000" dirty="0" smtClean="0">
                          <a:ln>
                            <a:noFill/>
                          </a:ln>
                          <a:solidFill>
                            <a:schemeClr val="tx1"/>
                          </a:solidFill>
                          <a:effectLst/>
                          <a:latin typeface="Arial" charset="0"/>
                          <a:cs typeface="Arial" charset="0"/>
                        </a:rPr>
                        <a:t>st</a:t>
                      </a:r>
                      <a:r>
                        <a:rPr kumimoji="0" lang="en-IE" sz="1600" b="0" i="0" u="none" strike="noStrike" cap="none" normalizeH="0" baseline="0" dirty="0" smtClean="0">
                          <a:ln>
                            <a:noFill/>
                          </a:ln>
                          <a:solidFill>
                            <a:schemeClr val="tx1"/>
                          </a:solidFill>
                          <a:effectLst/>
                          <a:latin typeface="Arial" charset="0"/>
                          <a:cs typeface="Arial" charset="0"/>
                        </a:rPr>
                        <a:t> May 2017 (5:15 pm)</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1611">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smtClean="0">
                          <a:ln>
                            <a:noFill/>
                          </a:ln>
                          <a:solidFill>
                            <a:schemeClr val="tx1"/>
                          </a:solidFill>
                          <a:effectLst/>
                          <a:latin typeface="Arial" charset="0"/>
                          <a:cs typeface="Arial" charset="0"/>
                        </a:rPr>
                        <a:t>Late paper application </a:t>
                      </a:r>
                      <a:endParaRPr kumimoji="0" lang="en-GB" sz="1600" b="0" i="0" u="none" strike="noStrike" cap="none" normalizeH="0" baseline="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GB" sz="1600" b="0" i="0" u="none" strike="noStrike" cap="none" normalizeH="0" baseline="0" smtClean="0">
                          <a:ln>
                            <a:noFill/>
                          </a:ln>
                          <a:solidFill>
                            <a:schemeClr val="tx1"/>
                          </a:solidFill>
                          <a:effectLst/>
                          <a:latin typeface="Arial" charset="0"/>
                          <a:cs typeface="Arial" charset="0"/>
                        </a:rPr>
                        <a:t>€80</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1</a:t>
                      </a:r>
                      <a:r>
                        <a:rPr kumimoji="0" lang="en-IE" sz="1600" b="0" i="0" u="none" strike="noStrike" cap="none" normalizeH="0" baseline="30000" dirty="0" smtClean="0">
                          <a:ln>
                            <a:noFill/>
                          </a:ln>
                          <a:solidFill>
                            <a:schemeClr val="tx1"/>
                          </a:solidFill>
                          <a:effectLst/>
                          <a:latin typeface="Arial" charset="0"/>
                          <a:cs typeface="Arial" charset="0"/>
                        </a:rPr>
                        <a:t>st</a:t>
                      </a:r>
                      <a:r>
                        <a:rPr kumimoji="0" lang="en-IE" sz="1600" b="0" i="0" u="none" strike="noStrike" cap="none" normalizeH="0" baseline="0" dirty="0" smtClean="0">
                          <a:ln>
                            <a:noFill/>
                          </a:ln>
                          <a:solidFill>
                            <a:schemeClr val="tx1"/>
                          </a:solidFill>
                          <a:effectLst/>
                          <a:latin typeface="Arial" charset="0"/>
                          <a:cs typeface="Arial" charset="0"/>
                        </a:rPr>
                        <a:t> May 2017 (5:15 pm)</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3871">
                <a:tc gridSpan="3">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hMerge="1">
                  <a:txBody>
                    <a:bodyPr/>
                    <a:lstStyle/>
                    <a:p>
                      <a:endParaRPr lang="en-IE"/>
                    </a:p>
                  </a:txBody>
                  <a:tcPr/>
                </a:tc>
                <a:tc hMerge="1">
                  <a:txBody>
                    <a:bodyPr/>
                    <a:lstStyle/>
                    <a:p>
                      <a:endParaRPr lang="en-IE"/>
                    </a:p>
                  </a:txBody>
                  <a:tcPr/>
                </a:tc>
              </a:tr>
              <a:tr h="571611">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Change of Mind </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Free </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IE" sz="1600" b="0" i="0" u="none" strike="noStrike" cap="none" normalizeH="0" baseline="0" dirty="0" smtClean="0">
                          <a:ln>
                            <a:noFill/>
                          </a:ln>
                          <a:solidFill>
                            <a:schemeClr val="tx1"/>
                          </a:solidFill>
                          <a:effectLst/>
                          <a:latin typeface="Arial" charset="0"/>
                          <a:cs typeface="Arial" charset="0"/>
                        </a:rPr>
                        <a:t>1</a:t>
                      </a:r>
                      <a:r>
                        <a:rPr kumimoji="0" lang="en-IE" sz="1600" b="0" i="0" u="none" strike="noStrike" cap="none" normalizeH="0" baseline="30000" dirty="0" smtClean="0">
                          <a:ln>
                            <a:noFill/>
                          </a:ln>
                          <a:solidFill>
                            <a:schemeClr val="tx1"/>
                          </a:solidFill>
                          <a:effectLst/>
                          <a:latin typeface="Arial" charset="0"/>
                          <a:cs typeface="Arial" charset="0"/>
                        </a:rPr>
                        <a:t>st</a:t>
                      </a:r>
                      <a:r>
                        <a:rPr kumimoji="0" lang="en-IE" sz="1600" b="0" i="0" u="none" strike="noStrike" cap="none" normalizeH="0" baseline="0" dirty="0" smtClean="0">
                          <a:ln>
                            <a:noFill/>
                          </a:ln>
                          <a:solidFill>
                            <a:schemeClr val="tx1"/>
                          </a:solidFill>
                          <a:effectLst/>
                          <a:latin typeface="Arial" charset="0"/>
                          <a:cs typeface="Arial" charset="0"/>
                        </a:rPr>
                        <a:t> May to 1</a:t>
                      </a:r>
                      <a:r>
                        <a:rPr kumimoji="0" lang="en-IE" sz="1600" b="0" i="0" u="none" strike="noStrike" cap="none" normalizeH="0" baseline="30000" dirty="0" smtClean="0">
                          <a:ln>
                            <a:noFill/>
                          </a:ln>
                          <a:solidFill>
                            <a:schemeClr val="tx1"/>
                          </a:solidFill>
                          <a:effectLst/>
                          <a:latin typeface="Arial" charset="0"/>
                          <a:cs typeface="Arial" charset="0"/>
                        </a:rPr>
                        <a:t>st</a:t>
                      </a:r>
                      <a:r>
                        <a:rPr kumimoji="0" lang="en-IE" sz="1600" b="0" i="0" u="none" strike="noStrike" cap="none" normalizeH="0" baseline="0" dirty="0" smtClean="0">
                          <a:ln>
                            <a:noFill/>
                          </a:ln>
                          <a:solidFill>
                            <a:schemeClr val="tx1"/>
                          </a:solidFill>
                          <a:effectLst/>
                          <a:latin typeface="Arial" charset="0"/>
                          <a:cs typeface="Arial" charset="0"/>
                        </a:rPr>
                        <a:t> July 2017 (5:15 pm)</a:t>
                      </a:r>
                      <a:endParaRPr kumimoji="0" lang="en-GB" sz="1600" b="0" i="0" u="none" strike="noStrike" cap="none" normalizeH="0" baseline="0" dirty="0" smtClean="0">
                        <a:ln>
                          <a:noFill/>
                        </a:ln>
                        <a:solidFill>
                          <a:schemeClr val="tx1"/>
                        </a:solidFill>
                        <a:effectLst/>
                        <a:latin typeface="Arial" charset="0"/>
                        <a:cs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0259207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23839"/>
            <a:ext cx="2756545" cy="2541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IE" dirty="0" smtClean="0"/>
              <a:t>			</a:t>
            </a:r>
            <a:r>
              <a:rPr lang="en-IE" sz="5400" dirty="0" smtClean="0"/>
              <a:t>Apply early </a:t>
            </a:r>
            <a:endParaRPr lang="en-IE" dirty="0"/>
          </a:p>
        </p:txBody>
      </p:sp>
      <p:sp>
        <p:nvSpPr>
          <p:cNvPr id="4" name="TextBox 3"/>
          <p:cNvSpPr txBox="1"/>
          <p:nvPr/>
        </p:nvSpPr>
        <p:spPr>
          <a:xfrm>
            <a:off x="467544" y="2759629"/>
            <a:ext cx="8352928" cy="3046988"/>
          </a:xfrm>
          <a:prstGeom prst="rect">
            <a:avLst/>
          </a:prstGeom>
          <a:noFill/>
        </p:spPr>
        <p:txBody>
          <a:bodyPr wrap="square" rtlCol="0">
            <a:spAutoFit/>
          </a:bodyPr>
          <a:lstStyle/>
          <a:p>
            <a:r>
              <a:rPr lang="en-IE" sz="2400" dirty="0" smtClean="0"/>
              <a:t>CAO </a:t>
            </a:r>
            <a:r>
              <a:rPr lang="en-IE" sz="2400" dirty="0" smtClean="0"/>
              <a:t>is open: </a:t>
            </a:r>
            <a:endParaRPr lang="en-IE" sz="2400" dirty="0" smtClean="0"/>
          </a:p>
          <a:p>
            <a:pPr marL="285750" indent="-285750">
              <a:buFont typeface="Arial" panose="020B0604020202020204" pitchFamily="34" charset="0"/>
              <a:buChar char="•"/>
            </a:pPr>
            <a:r>
              <a:rPr lang="en-IE" sz="2400" dirty="0"/>
              <a:t>	</a:t>
            </a:r>
            <a:r>
              <a:rPr lang="en-IE" sz="2400" dirty="0" smtClean="0"/>
              <a:t>Make your application as soon as possible </a:t>
            </a:r>
          </a:p>
          <a:p>
            <a:pPr marL="285750" indent="-285750">
              <a:buFont typeface="Arial" panose="020B0604020202020204" pitchFamily="34" charset="0"/>
              <a:buChar char="•"/>
            </a:pPr>
            <a:r>
              <a:rPr lang="en-IE" sz="2400" dirty="0"/>
              <a:t>	</a:t>
            </a:r>
            <a:r>
              <a:rPr lang="en-IE" sz="2400" dirty="0" smtClean="0"/>
              <a:t>It will start making the Leaving Certificate feel 	real </a:t>
            </a:r>
          </a:p>
          <a:p>
            <a:pPr marL="285750" indent="-285750">
              <a:buFont typeface="Arial" panose="020B0604020202020204" pitchFamily="34" charset="0"/>
              <a:buChar char="•"/>
            </a:pPr>
            <a:r>
              <a:rPr lang="en-IE" sz="2400" dirty="0"/>
              <a:t>	</a:t>
            </a:r>
            <a:r>
              <a:rPr lang="en-IE" sz="2400" dirty="0" smtClean="0"/>
              <a:t>It will allow you to change your preferences </a:t>
            </a:r>
          </a:p>
          <a:p>
            <a:pPr marL="285750" indent="-285750">
              <a:buFont typeface="Arial" panose="020B0604020202020204" pitchFamily="34" charset="0"/>
              <a:buChar char="•"/>
            </a:pPr>
            <a:r>
              <a:rPr lang="en-IE" sz="2400" dirty="0"/>
              <a:t>	</a:t>
            </a:r>
            <a:r>
              <a:rPr lang="en-IE" sz="2400" dirty="0" smtClean="0"/>
              <a:t>It will ensure you don’t have to pay any </a:t>
            </a:r>
            <a:r>
              <a:rPr lang="en-IE" dirty="0" smtClean="0"/>
              <a:t>unnecessary 	</a:t>
            </a:r>
            <a:r>
              <a:rPr lang="en-IE" sz="2400" dirty="0" smtClean="0"/>
              <a:t>fees</a:t>
            </a:r>
          </a:p>
          <a:p>
            <a:pPr marL="285750" indent="-285750">
              <a:buFont typeface="Arial" panose="020B0604020202020204" pitchFamily="34" charset="0"/>
              <a:buChar char="•"/>
            </a:pPr>
            <a:r>
              <a:rPr lang="en-IE" sz="2400" dirty="0"/>
              <a:t>	</a:t>
            </a:r>
            <a:r>
              <a:rPr lang="en-IE" sz="2400" dirty="0" smtClean="0"/>
              <a:t>It will make things easier </a:t>
            </a:r>
            <a:endParaRPr lang="en-IE" sz="2400" dirty="0"/>
          </a:p>
        </p:txBody>
      </p:sp>
    </p:spTree>
    <p:extLst>
      <p:ext uri="{BB962C8B-B14F-4D97-AF65-F5344CB8AC3E}">
        <p14:creationId xmlns:p14="http://schemas.microsoft.com/office/powerpoint/2010/main" val="19808582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How the Cao works</a:t>
            </a:r>
            <a:endParaRPr lang="en-IE" dirty="0"/>
          </a:p>
        </p:txBody>
      </p:sp>
      <p:sp>
        <p:nvSpPr>
          <p:cNvPr id="3" name="Content Placeholder 2"/>
          <p:cNvSpPr>
            <a:spLocks noGrp="1"/>
          </p:cNvSpPr>
          <p:nvPr>
            <p:ph sz="quarter" idx="1"/>
          </p:nvPr>
        </p:nvSpPr>
        <p:spPr/>
        <p:txBody>
          <a:bodyPr/>
          <a:lstStyle/>
          <a:p>
            <a:r>
              <a:rPr lang="en-IE" dirty="0" smtClean="0"/>
              <a:t>You must have 6 subjects in your Leaving Certificate</a:t>
            </a:r>
          </a:p>
          <a:p>
            <a:endParaRPr lang="en-IE" dirty="0" smtClean="0"/>
          </a:p>
          <a:p>
            <a:r>
              <a:rPr lang="en-IE" b="1" dirty="0" smtClean="0"/>
              <a:t>Be careful Foundation Maths is not counted as one of your 6 subjects</a:t>
            </a:r>
          </a:p>
          <a:p>
            <a:endParaRPr lang="en-IE" dirty="0" smtClean="0"/>
          </a:p>
          <a:p>
            <a:r>
              <a:rPr lang="en-IE" dirty="0" smtClean="0"/>
              <a:t>You must pass English, Irish, Maths, Modern Language* and your other subjects</a:t>
            </a:r>
          </a:p>
          <a:p>
            <a:endParaRPr lang="en-IE" dirty="0" smtClean="0"/>
          </a:p>
          <a:p>
            <a:r>
              <a:rPr lang="en-IE" dirty="0" smtClean="0"/>
              <a:t>You must have a recent report if you are exempt from Irish</a:t>
            </a:r>
            <a:endParaRPr lang="en-IE" dirty="0"/>
          </a:p>
        </p:txBody>
      </p:sp>
    </p:spTree>
    <p:extLst>
      <p:ext uri="{BB962C8B-B14F-4D97-AF65-F5344CB8AC3E}">
        <p14:creationId xmlns:p14="http://schemas.microsoft.com/office/powerpoint/2010/main" val="7451354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rie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Oriel</Template>
  <TotalTime>338</TotalTime>
  <Words>2233</Words>
  <Application>Microsoft Office PowerPoint</Application>
  <PresentationFormat>On-screen Show (4:3)</PresentationFormat>
  <Paragraphs>483</Paragraphs>
  <Slides>53</Slides>
  <Notes>30</Notes>
  <HiddenSlides>0</HiddenSlides>
  <MMClips>0</MMClips>
  <ScaleCrop>false</ScaleCrop>
  <HeadingPairs>
    <vt:vector size="8" baseType="variant">
      <vt:variant>
        <vt:lpstr>Fonts Used</vt:lpstr>
      </vt:variant>
      <vt:variant>
        <vt:i4>15</vt:i4>
      </vt:variant>
      <vt:variant>
        <vt:lpstr>Theme</vt:lpstr>
      </vt:variant>
      <vt:variant>
        <vt:i4>2</vt:i4>
      </vt:variant>
      <vt:variant>
        <vt:lpstr>Embedded OLE Servers</vt:lpstr>
      </vt:variant>
      <vt:variant>
        <vt:i4>1</vt:i4>
      </vt:variant>
      <vt:variant>
        <vt:lpstr>Slide Titles</vt:lpstr>
      </vt:variant>
      <vt:variant>
        <vt:i4>53</vt:i4>
      </vt:variant>
    </vt:vector>
  </HeadingPairs>
  <TitlesOfParts>
    <vt:vector size="71" baseType="lpstr">
      <vt:lpstr>Arial Unicode MS</vt:lpstr>
      <vt:lpstr>ＭＳ Ｐゴシック</vt:lpstr>
      <vt:lpstr>Arial</vt:lpstr>
      <vt:lpstr>Arial Rounded MT Bold</vt:lpstr>
      <vt:lpstr>Calibri</vt:lpstr>
      <vt:lpstr>Century Schoolbook</vt:lpstr>
      <vt:lpstr>Lucida Sans Unicode</vt:lpstr>
      <vt:lpstr>Myriad Pro</vt:lpstr>
      <vt:lpstr>Tahoma</vt:lpstr>
      <vt:lpstr>Times New Roman</vt:lpstr>
      <vt:lpstr>Verdana</vt:lpstr>
      <vt:lpstr>Wingdings</vt:lpstr>
      <vt:lpstr>Wingdings 2</vt:lpstr>
      <vt:lpstr>Wingdings 3</vt:lpstr>
      <vt:lpstr>ヒラギノ角ゴ Pro W3</vt:lpstr>
      <vt:lpstr>Oriel</vt:lpstr>
      <vt:lpstr>Concourse</vt:lpstr>
      <vt:lpstr>Worksheet</vt:lpstr>
      <vt:lpstr>PowerPoint Presentation</vt:lpstr>
      <vt:lpstr>The NQF fan diagram – QQI </vt:lpstr>
      <vt:lpstr>What are we hoping to achieve</vt:lpstr>
      <vt:lpstr>GOING TO COLLEGE AFTER THE LEAVING CERT</vt:lpstr>
      <vt:lpstr>C.A.O – Central applications office </vt:lpstr>
      <vt:lpstr>PowerPoint Presentation</vt:lpstr>
      <vt:lpstr>Application Dates and Fees</vt:lpstr>
      <vt:lpstr>   Apply early </vt:lpstr>
      <vt:lpstr>How the Cao works</vt:lpstr>
      <vt:lpstr>Minimum entry requirements</vt:lpstr>
      <vt:lpstr>Minimum Entry Requirements </vt:lpstr>
      <vt:lpstr>Then - </vt:lpstr>
      <vt:lpstr>Language Exemptions </vt:lpstr>
      <vt:lpstr>The Leaving Cert Points</vt:lpstr>
      <vt:lpstr>It is the Applicants responsibilities to:</vt:lpstr>
      <vt:lpstr>Maths – what’s the Point?</vt:lpstr>
      <vt:lpstr>Course Levels  </vt:lpstr>
      <vt:lpstr>How the CAO System Works </vt:lpstr>
      <vt:lpstr>PowerPoint Presentation</vt:lpstr>
      <vt:lpstr>PowerPoint Presentation</vt:lpstr>
      <vt:lpstr>PowerPoint Presentation</vt:lpstr>
      <vt:lpstr>PowerPoint Presentation</vt:lpstr>
      <vt:lpstr>How Places are Allocated</vt:lpstr>
      <vt:lpstr>PowerPoint Presentation</vt:lpstr>
      <vt:lpstr>PowerPoint Presentation</vt:lpstr>
      <vt:lpstr>PowerPoint Presentation</vt:lpstr>
      <vt:lpstr>PowerPoint Presentation</vt:lpstr>
      <vt:lpstr>PowerPoint Presentation</vt:lpstr>
      <vt:lpstr>Places Allocation:</vt:lpstr>
      <vt:lpstr>Where do I get information:  </vt:lpstr>
      <vt:lpstr>Higher Education Access Route</vt:lpstr>
      <vt:lpstr>PowerPoint Presentation</vt:lpstr>
      <vt:lpstr>            What is HEAR?</vt:lpstr>
      <vt:lpstr>   Participating Institutions</vt:lpstr>
      <vt:lpstr>            What HEAR is not</vt:lpstr>
      <vt:lpstr>PowerPoint Presentation</vt:lpstr>
      <vt:lpstr>         Why Apply to HEAR?</vt:lpstr>
      <vt:lpstr>              Should I Apply?                The 6 indicators</vt:lpstr>
      <vt:lpstr>Accesscollege.ie </vt:lpstr>
      <vt:lpstr>       </vt:lpstr>
      <vt:lpstr>I want to apply to HEAR, what’s next?</vt:lpstr>
      <vt:lpstr>PowerPoint Presentation</vt:lpstr>
      <vt:lpstr>What is DARE?</vt:lpstr>
      <vt:lpstr>What Colleges Participate?</vt:lpstr>
      <vt:lpstr>Who Should Apply?</vt:lpstr>
      <vt:lpstr> Disabilities eligible for consideration </vt:lpstr>
      <vt:lpstr>I want to apply </vt:lpstr>
      <vt:lpstr>Post-entry supports</vt:lpstr>
      <vt:lpstr>Programmes</vt:lpstr>
      <vt:lpstr>How do I apply?</vt:lpstr>
      <vt:lpstr>Financial Support information:  </vt:lpstr>
      <vt:lpstr>Remember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Aisling</cp:lastModifiedBy>
  <cp:revision>40</cp:revision>
  <dcterms:created xsi:type="dcterms:W3CDTF">2012-10-15T08:03:13Z</dcterms:created>
  <dcterms:modified xsi:type="dcterms:W3CDTF">2017-01-17T16:50:46Z</dcterms:modified>
</cp:coreProperties>
</file>